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9.xml" ContentType="application/vnd.openxmlformats-officedocument.presentationml.tags+xml"/>
  <Override PartName="/ppt/notesSlides/notesSlide1.xml" ContentType="application/vnd.openxmlformats-officedocument.presentationml.notesSlide+xml"/>
  <Override PartName="/ppt/tags/tag10.xml" ContentType="application/vnd.openxmlformats-officedocument.presentationml.tags+xml"/>
  <Override PartName="/ppt/notesSlides/notesSlide2.xml" ContentType="application/vnd.openxmlformats-officedocument.presentationml.notesSlide+xml"/>
  <Override PartName="/ppt/tags/tag11.xml" ContentType="application/vnd.openxmlformats-officedocument.presentationml.tags+xml"/>
  <Override PartName="/ppt/notesSlides/notesSlide3.xml" ContentType="application/vnd.openxmlformats-officedocument.presentationml.notesSlide+xml"/>
  <Override PartName="/ppt/tags/tag12.xml" ContentType="application/vnd.openxmlformats-officedocument.presentationml.tags+xml"/>
  <Override PartName="/ppt/notesSlides/notesSlide4.xml" ContentType="application/vnd.openxmlformats-officedocument.presentationml.notesSlide+xml"/>
  <Override PartName="/ppt/tags/tag13.xml" ContentType="application/vnd.openxmlformats-officedocument.presentationml.tags+xml"/>
  <Override PartName="/ppt/notesSlides/notesSlide5.xml" ContentType="application/vnd.openxmlformats-officedocument.presentationml.notesSlide+xml"/>
  <Override PartName="/ppt/tags/tag14.xml" ContentType="application/vnd.openxmlformats-officedocument.presentationml.tags+xml"/>
  <Override PartName="/ppt/notesSlides/notesSlide6.xml" ContentType="application/vnd.openxmlformats-officedocument.presentationml.notesSlide+xml"/>
  <Override PartName="/ppt/tags/tag15.xml" ContentType="application/vnd.openxmlformats-officedocument.presentationml.tags+xml"/>
  <Override PartName="/ppt/notesSlides/notesSlide7.xml" ContentType="application/vnd.openxmlformats-officedocument.presentationml.notesSlide+xml"/>
  <Override PartName="/ppt/tags/tag16.xml" ContentType="application/vnd.openxmlformats-officedocument.presentationml.tags+xml"/>
  <Override PartName="/ppt/notesSlides/notesSlide8.xml" ContentType="application/vnd.openxmlformats-officedocument.presentationml.notesSlide+xml"/>
  <Override PartName="/ppt/tags/tag17.xml" ContentType="application/vnd.openxmlformats-officedocument.presentationml.tags+xml"/>
  <Override PartName="/ppt/notesSlides/notesSlide9.xml" ContentType="application/vnd.openxmlformats-officedocument.presentationml.notesSlide+xml"/>
  <Override PartName="/ppt/tags/tag18.xml" ContentType="application/vnd.openxmlformats-officedocument.presentationml.tags+xml"/>
  <Override PartName="/ppt/notesSlides/notesSlide10.xml" ContentType="application/vnd.openxmlformats-officedocument.presentationml.notesSlide+xml"/>
  <Override PartName="/ppt/tags/tag19.xml" ContentType="application/vnd.openxmlformats-officedocument.presentationml.tags+xml"/>
  <Override PartName="/ppt/notesSlides/notesSlide11.xml" ContentType="application/vnd.openxmlformats-officedocument.presentationml.notesSlide+xml"/>
  <Override PartName="/ppt/tags/tag20.xml" ContentType="application/vnd.openxmlformats-officedocument.presentationml.tags+xml"/>
  <Override PartName="/ppt/notesSlides/notesSlide12.xml" ContentType="application/vnd.openxmlformats-officedocument.presentationml.notesSlide+xml"/>
  <Override PartName="/ppt/tags/tag21.xml" ContentType="application/vnd.openxmlformats-officedocument.presentationml.tags+xml"/>
  <Override PartName="/ppt/notesSlides/notesSlide13.xml" ContentType="application/vnd.openxmlformats-officedocument.presentationml.notesSlide+xml"/>
  <Override PartName="/ppt/tags/tag22.xml" ContentType="application/vnd.openxmlformats-officedocument.presentationml.tags+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0" r:id="rId4"/>
  </p:sldMasterIdLst>
  <p:notesMasterIdLst>
    <p:notesMasterId r:id="rId19"/>
  </p:notesMasterIdLst>
  <p:handoutMasterIdLst>
    <p:handoutMasterId r:id="rId20"/>
  </p:handoutMasterIdLst>
  <p:sldIdLst>
    <p:sldId id="361" r:id="rId5"/>
    <p:sldId id="801" r:id="rId6"/>
    <p:sldId id="783" r:id="rId7"/>
    <p:sldId id="786" r:id="rId8"/>
    <p:sldId id="787" r:id="rId9"/>
    <p:sldId id="788" r:id="rId10"/>
    <p:sldId id="789" r:id="rId11"/>
    <p:sldId id="793" r:id="rId12"/>
    <p:sldId id="802" r:id="rId13"/>
    <p:sldId id="803" r:id="rId14"/>
    <p:sldId id="804" r:id="rId15"/>
    <p:sldId id="805" r:id="rId16"/>
    <p:sldId id="806" r:id="rId17"/>
    <p:sldId id="807" r:id="rId18"/>
  </p:sldIdLst>
  <p:sldSz cx="9144000" cy="6858000" type="screen4x3"/>
  <p:notesSz cx="7010400" cy="9296400"/>
  <p:custDataLst>
    <p:tags r:id="rId21"/>
  </p:custDataLst>
  <p:defaultTextStyle>
    <a:defPPr>
      <a:defRPr lang="en-US"/>
    </a:defPPr>
    <a:lvl1pPr algn="l" rtl="0" fontAlgn="base">
      <a:spcBef>
        <a:spcPct val="0"/>
      </a:spcBef>
      <a:spcAft>
        <a:spcPct val="0"/>
      </a:spcAft>
      <a:defRPr kern="1200">
        <a:solidFill>
          <a:schemeClr val="tx1"/>
        </a:solidFill>
        <a:latin typeface="Arial" charset="0"/>
        <a:ea typeface="ヒラギノ角ゴ Pro W3" pitchFamily="1" charset="-128"/>
        <a:cs typeface="+mn-cs"/>
      </a:defRPr>
    </a:lvl1pPr>
    <a:lvl2pPr marL="457200" algn="l" rtl="0" fontAlgn="base">
      <a:spcBef>
        <a:spcPct val="0"/>
      </a:spcBef>
      <a:spcAft>
        <a:spcPct val="0"/>
      </a:spcAft>
      <a:defRPr kern="1200">
        <a:solidFill>
          <a:schemeClr val="tx1"/>
        </a:solidFill>
        <a:latin typeface="Arial" charset="0"/>
        <a:ea typeface="ヒラギノ角ゴ Pro W3" pitchFamily="1" charset="-128"/>
        <a:cs typeface="+mn-cs"/>
      </a:defRPr>
    </a:lvl2pPr>
    <a:lvl3pPr marL="914400" algn="l" rtl="0" fontAlgn="base">
      <a:spcBef>
        <a:spcPct val="0"/>
      </a:spcBef>
      <a:spcAft>
        <a:spcPct val="0"/>
      </a:spcAft>
      <a:defRPr kern="1200">
        <a:solidFill>
          <a:schemeClr val="tx1"/>
        </a:solidFill>
        <a:latin typeface="Arial" charset="0"/>
        <a:ea typeface="ヒラギノ角ゴ Pro W3" pitchFamily="1" charset="-128"/>
        <a:cs typeface="+mn-cs"/>
      </a:defRPr>
    </a:lvl3pPr>
    <a:lvl4pPr marL="1371600" algn="l" rtl="0" fontAlgn="base">
      <a:spcBef>
        <a:spcPct val="0"/>
      </a:spcBef>
      <a:spcAft>
        <a:spcPct val="0"/>
      </a:spcAft>
      <a:defRPr kern="1200">
        <a:solidFill>
          <a:schemeClr val="tx1"/>
        </a:solidFill>
        <a:latin typeface="Arial" charset="0"/>
        <a:ea typeface="ヒラギノ角ゴ Pro W3" pitchFamily="1" charset="-128"/>
        <a:cs typeface="+mn-cs"/>
      </a:defRPr>
    </a:lvl4pPr>
    <a:lvl5pPr marL="1828800" algn="l" rtl="0" fontAlgn="base">
      <a:spcBef>
        <a:spcPct val="0"/>
      </a:spcBef>
      <a:spcAft>
        <a:spcPct val="0"/>
      </a:spcAft>
      <a:defRPr kern="1200">
        <a:solidFill>
          <a:schemeClr val="tx1"/>
        </a:solidFill>
        <a:latin typeface="Arial" charset="0"/>
        <a:ea typeface="ヒラギノ角ゴ Pro W3" pitchFamily="1" charset="-128"/>
        <a:cs typeface="+mn-cs"/>
      </a:defRPr>
    </a:lvl5pPr>
    <a:lvl6pPr marL="2286000" algn="l" defTabSz="914400" rtl="0" eaLnBrk="1" latinLnBrk="0" hangingPunct="1">
      <a:defRPr kern="1200">
        <a:solidFill>
          <a:schemeClr val="tx1"/>
        </a:solidFill>
        <a:latin typeface="Arial" charset="0"/>
        <a:ea typeface="ヒラギノ角ゴ Pro W3" pitchFamily="1" charset="-128"/>
        <a:cs typeface="+mn-cs"/>
      </a:defRPr>
    </a:lvl6pPr>
    <a:lvl7pPr marL="2743200" algn="l" defTabSz="914400" rtl="0" eaLnBrk="1" latinLnBrk="0" hangingPunct="1">
      <a:defRPr kern="1200">
        <a:solidFill>
          <a:schemeClr val="tx1"/>
        </a:solidFill>
        <a:latin typeface="Arial" charset="0"/>
        <a:ea typeface="ヒラギノ角ゴ Pro W3" pitchFamily="1" charset="-128"/>
        <a:cs typeface="+mn-cs"/>
      </a:defRPr>
    </a:lvl7pPr>
    <a:lvl8pPr marL="3200400" algn="l" defTabSz="914400" rtl="0" eaLnBrk="1" latinLnBrk="0" hangingPunct="1">
      <a:defRPr kern="1200">
        <a:solidFill>
          <a:schemeClr val="tx1"/>
        </a:solidFill>
        <a:latin typeface="Arial" charset="0"/>
        <a:ea typeface="ヒラギノ角ゴ Pro W3" pitchFamily="1" charset="-128"/>
        <a:cs typeface="+mn-cs"/>
      </a:defRPr>
    </a:lvl8pPr>
    <a:lvl9pPr marL="3657600" algn="l" defTabSz="914400" rtl="0" eaLnBrk="1" latinLnBrk="0" hangingPunct="1">
      <a:defRPr kern="1200">
        <a:solidFill>
          <a:schemeClr val="tx1"/>
        </a:solidFill>
        <a:latin typeface="Arial" charset="0"/>
        <a:ea typeface="ヒラギノ角ゴ Pro W3" pitchFamily="1" charset="-128"/>
        <a:cs typeface="+mn-cs"/>
      </a:defRPr>
    </a:lvl9pPr>
  </p:defaultTextStyle>
  <p:extLst>
    <p:ext uri="{EFAFB233-063F-42B5-8137-9DF3F51BA10A}">
      <p15:sldGuideLst xmlns:p15="http://schemas.microsoft.com/office/powerpoint/2012/main">
        <p15:guide id="1" orient="horz" pos="1104" userDrawn="1">
          <p15:clr>
            <a:srgbClr val="A4A3A4"/>
          </p15:clr>
        </p15:guide>
        <p15:guide id="2" pos="2880">
          <p15:clr>
            <a:srgbClr val="A4A3A4"/>
          </p15:clr>
        </p15:guide>
        <p15:guide id="3" pos="336" userDrawn="1">
          <p15:clr>
            <a:srgbClr val="A4A3A4"/>
          </p15:clr>
        </p15:guide>
        <p15:guide id="4" pos="5424" userDrawn="1">
          <p15:clr>
            <a:srgbClr val="A4A3A4"/>
          </p15:clr>
        </p15:guide>
        <p15:guide id="5" orient="horz" pos="4224" userDrawn="1">
          <p15:clr>
            <a:srgbClr val="A4A3A4"/>
          </p15:clr>
        </p15:guide>
        <p15:guide id="6" orient="horz" pos="240" userDrawn="1">
          <p15:clr>
            <a:srgbClr val="A4A3A4"/>
          </p15:clr>
        </p15:guide>
        <p15:guide id="7" pos="480" userDrawn="1">
          <p15:clr>
            <a:srgbClr val="A4A3A4"/>
          </p15:clr>
        </p15:guide>
        <p15:guide id="8" pos="5280" userDrawn="1">
          <p15:clr>
            <a:srgbClr val="A4A3A4"/>
          </p15:clr>
        </p15:guide>
        <p15:guide id="9" orient="horz" pos="655"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2E125A1-973C-E1E2-7FE8-48181698B4D1}" name="Kannas, Amanda (Legal)" initials="KA(" userId="S::Amanda.Kannas@wellsfargo.com::c7648a65-3498-40c8-b11d-a11a57dcc06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eacon, Kara D." initials="BKD" lastIdx="19" clrIdx="0">
    <p:extLst>
      <p:ext uri="{19B8F6BF-5375-455C-9EA6-DF929625EA0E}">
        <p15:presenceInfo xmlns:p15="http://schemas.microsoft.com/office/powerpoint/2012/main" userId="S-1-5-21-1123561945-1708537768-1801674531-428925" providerId="AD"/>
      </p:ext>
    </p:extLst>
  </p:cmAuthor>
  <p:cmAuthor id="2" name="Mccarty, Karen" initials="MK" lastIdx="12" clrIdx="1">
    <p:extLst>
      <p:ext uri="{19B8F6BF-5375-455C-9EA6-DF929625EA0E}">
        <p15:presenceInfo xmlns:p15="http://schemas.microsoft.com/office/powerpoint/2012/main" userId="S-1-5-21-1123561945-1708537768-1801674531-3323459" providerId="AD"/>
      </p:ext>
    </p:extLst>
  </p:cmAuthor>
  <p:cmAuthor id="3" name="Rich, Mark" initials="RM" lastIdx="11" clrIdx="2">
    <p:extLst>
      <p:ext uri="{19B8F6BF-5375-455C-9EA6-DF929625EA0E}">
        <p15:presenceInfo xmlns:p15="http://schemas.microsoft.com/office/powerpoint/2012/main" userId="S-1-5-21-1123561945-1708537768-1801674531-206165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BE3C"/>
    <a:srgbClr val="E0D789"/>
    <a:srgbClr val="B9D6DE"/>
    <a:srgbClr val="DCEBEF"/>
    <a:srgbClr val="5098A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447" autoAdjust="0"/>
    <p:restoredTop sz="76163" autoAdjust="0"/>
  </p:normalViewPr>
  <p:slideViewPr>
    <p:cSldViewPr showGuides="1">
      <p:cViewPr varScale="1">
        <p:scale>
          <a:sx n="81" d="100"/>
          <a:sy n="81" d="100"/>
        </p:scale>
        <p:origin x="1500" y="78"/>
      </p:cViewPr>
      <p:guideLst>
        <p:guide orient="horz" pos="1104"/>
        <p:guide pos="2880"/>
        <p:guide pos="336"/>
        <p:guide pos="5424"/>
        <p:guide orient="horz" pos="4224"/>
        <p:guide orient="horz" pos="240"/>
        <p:guide pos="480"/>
        <p:guide pos="5280"/>
        <p:guide orient="horz" pos="655"/>
      </p:guideLst>
    </p:cSldViewPr>
  </p:slideViewPr>
  <p:notesTextViewPr>
    <p:cViewPr>
      <p:scale>
        <a:sx n="1" d="1"/>
        <a:sy n="1" d="1"/>
      </p:scale>
      <p:origin x="0" y="0"/>
    </p:cViewPr>
  </p:notesTextViewPr>
  <p:sorterViewPr>
    <p:cViewPr varScale="1">
      <p:scale>
        <a:sx n="1" d="1"/>
        <a:sy n="1" d="1"/>
      </p:scale>
      <p:origin x="0" y="0"/>
    </p:cViewPr>
  </p:sorterViewPr>
  <p:notesViewPr>
    <p:cSldViewPr>
      <p:cViewPr varScale="1">
        <p:scale>
          <a:sx n="81" d="100"/>
          <a:sy n="81" d="100"/>
        </p:scale>
        <p:origin x="2928"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 Id="rId27"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145" cy="465743"/>
          </a:xfrm>
          <a:prstGeom prst="rect">
            <a:avLst/>
          </a:prstGeom>
        </p:spPr>
        <p:txBody>
          <a:bodyPr vert="horz" lIns="88139" tIns="44070" rIns="88139" bIns="44070" rtlCol="0"/>
          <a:lstStyle>
            <a:lvl1pPr algn="l">
              <a:defRPr sz="1200"/>
            </a:lvl1pPr>
          </a:lstStyle>
          <a:p>
            <a:endParaRPr lang="en-US" dirty="0"/>
          </a:p>
        </p:txBody>
      </p:sp>
      <p:sp>
        <p:nvSpPr>
          <p:cNvPr id="3" name="Date Placeholder 2"/>
          <p:cNvSpPr>
            <a:spLocks noGrp="1"/>
          </p:cNvSpPr>
          <p:nvPr>
            <p:ph type="dt" sz="quarter" idx="1"/>
          </p:nvPr>
        </p:nvSpPr>
        <p:spPr>
          <a:xfrm>
            <a:off x="3970734" y="0"/>
            <a:ext cx="3038145" cy="465743"/>
          </a:xfrm>
          <a:prstGeom prst="rect">
            <a:avLst/>
          </a:prstGeom>
        </p:spPr>
        <p:txBody>
          <a:bodyPr vert="horz" lIns="88139" tIns="44070" rIns="88139" bIns="44070" rtlCol="0"/>
          <a:lstStyle>
            <a:lvl1pPr algn="r">
              <a:defRPr sz="1200"/>
            </a:lvl1pPr>
          </a:lstStyle>
          <a:p>
            <a:fld id="{2F3B4E33-FCDB-448B-AE16-2CEF24B93533}" type="datetimeFigureOut">
              <a:rPr lang="en-US" smtClean="0"/>
              <a:t>3/30/2022</a:t>
            </a:fld>
            <a:endParaRPr lang="en-US" dirty="0"/>
          </a:p>
        </p:txBody>
      </p:sp>
      <p:sp>
        <p:nvSpPr>
          <p:cNvPr id="4" name="Footer Placeholder 3"/>
          <p:cNvSpPr>
            <a:spLocks noGrp="1"/>
          </p:cNvSpPr>
          <p:nvPr>
            <p:ph type="ftr" sz="quarter" idx="2"/>
          </p:nvPr>
        </p:nvSpPr>
        <p:spPr>
          <a:xfrm>
            <a:off x="0" y="8830658"/>
            <a:ext cx="3038145" cy="465742"/>
          </a:xfrm>
          <a:prstGeom prst="rect">
            <a:avLst/>
          </a:prstGeom>
        </p:spPr>
        <p:txBody>
          <a:bodyPr vert="horz" lIns="88139" tIns="44070" rIns="88139" bIns="4407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734" y="8830658"/>
            <a:ext cx="3038145" cy="465742"/>
          </a:xfrm>
          <a:prstGeom prst="rect">
            <a:avLst/>
          </a:prstGeom>
        </p:spPr>
        <p:txBody>
          <a:bodyPr vert="horz" lIns="88139" tIns="44070" rIns="88139" bIns="44070" rtlCol="0" anchor="b"/>
          <a:lstStyle>
            <a:lvl1pPr algn="r">
              <a:defRPr sz="1200"/>
            </a:lvl1pPr>
          </a:lstStyle>
          <a:p>
            <a:fld id="{19F2DB45-9C28-4FAB-9CAD-C885F35C7CED}" type="slidenum">
              <a:rPr lang="en-US" smtClean="0"/>
              <a:t>‹#›</a:t>
            </a:fld>
            <a:endParaRPr lang="en-US" dirty="0"/>
          </a:p>
        </p:txBody>
      </p:sp>
    </p:spTree>
    <p:extLst>
      <p:ext uri="{BB962C8B-B14F-4D97-AF65-F5344CB8AC3E}">
        <p14:creationId xmlns:p14="http://schemas.microsoft.com/office/powerpoint/2010/main" val="23014695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8145" cy="464205"/>
          </a:xfrm>
          <a:prstGeom prst="rect">
            <a:avLst/>
          </a:prstGeom>
        </p:spPr>
        <p:txBody>
          <a:bodyPr vert="horz" lIns="88139" tIns="44070" rIns="88139" bIns="44070" rtlCol="0"/>
          <a:lstStyle>
            <a:lvl1pPr algn="l">
              <a:defRPr sz="1200"/>
            </a:lvl1pPr>
          </a:lstStyle>
          <a:p>
            <a:endParaRPr lang="en-US" dirty="0"/>
          </a:p>
        </p:txBody>
      </p:sp>
      <p:sp>
        <p:nvSpPr>
          <p:cNvPr id="3" name="Date Placeholder 2"/>
          <p:cNvSpPr>
            <a:spLocks noGrp="1"/>
          </p:cNvSpPr>
          <p:nvPr>
            <p:ph type="dt" idx="1"/>
          </p:nvPr>
        </p:nvSpPr>
        <p:spPr>
          <a:xfrm>
            <a:off x="3970734" y="1"/>
            <a:ext cx="3038145" cy="464205"/>
          </a:xfrm>
          <a:prstGeom prst="rect">
            <a:avLst/>
          </a:prstGeom>
        </p:spPr>
        <p:txBody>
          <a:bodyPr vert="horz" lIns="88139" tIns="44070" rIns="88139" bIns="44070" rtlCol="0"/>
          <a:lstStyle>
            <a:lvl1pPr algn="r">
              <a:defRPr sz="1200"/>
            </a:lvl1pPr>
          </a:lstStyle>
          <a:p>
            <a:fld id="{D251C479-A956-4EE1-A6D6-2932B0683068}" type="datetimeFigureOut">
              <a:rPr lang="en-US" smtClean="0"/>
              <a:t>3/30/2022</a:t>
            </a:fld>
            <a:endParaRPr lang="en-US" dirty="0"/>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88139" tIns="44070" rIns="88139" bIns="44070" rtlCol="0" anchor="ctr"/>
          <a:lstStyle/>
          <a:p>
            <a:endParaRPr lang="en-US" dirty="0"/>
          </a:p>
        </p:txBody>
      </p:sp>
      <p:sp>
        <p:nvSpPr>
          <p:cNvPr id="5" name="Notes Placeholder 4"/>
          <p:cNvSpPr>
            <a:spLocks noGrp="1"/>
          </p:cNvSpPr>
          <p:nvPr>
            <p:ph type="body" sz="quarter" idx="3"/>
          </p:nvPr>
        </p:nvSpPr>
        <p:spPr>
          <a:xfrm>
            <a:off x="701345" y="4416099"/>
            <a:ext cx="5607711" cy="4182457"/>
          </a:xfrm>
          <a:prstGeom prst="rect">
            <a:avLst/>
          </a:prstGeom>
        </p:spPr>
        <p:txBody>
          <a:bodyPr vert="horz" lIns="88139" tIns="44070" rIns="88139" bIns="4407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30659"/>
            <a:ext cx="3038145" cy="464205"/>
          </a:xfrm>
          <a:prstGeom prst="rect">
            <a:avLst/>
          </a:prstGeom>
        </p:spPr>
        <p:txBody>
          <a:bodyPr vert="horz" lIns="88139" tIns="44070" rIns="88139" bIns="4407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734" y="8830659"/>
            <a:ext cx="3038145" cy="464205"/>
          </a:xfrm>
          <a:prstGeom prst="rect">
            <a:avLst/>
          </a:prstGeom>
        </p:spPr>
        <p:txBody>
          <a:bodyPr vert="horz" lIns="88139" tIns="44070" rIns="88139" bIns="44070" rtlCol="0" anchor="b"/>
          <a:lstStyle>
            <a:lvl1pPr algn="r">
              <a:defRPr sz="1200"/>
            </a:lvl1pPr>
          </a:lstStyle>
          <a:p>
            <a:fld id="{51536139-4B24-4CFC-976A-19CB08B9070A}" type="slidenum">
              <a:rPr lang="en-US" smtClean="0"/>
              <a:t>‹#›</a:t>
            </a:fld>
            <a:endParaRPr lang="en-US" dirty="0"/>
          </a:p>
        </p:txBody>
      </p:sp>
    </p:spTree>
    <p:extLst>
      <p:ext uri="{BB962C8B-B14F-4D97-AF65-F5344CB8AC3E}">
        <p14:creationId xmlns:p14="http://schemas.microsoft.com/office/powerpoint/2010/main" val="449554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handsonbanking.org/employee-volunteer-feedback/"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200" b="1" kern="1200" dirty="0">
                <a:solidFill>
                  <a:schemeClr val="tx1"/>
                </a:solidFill>
                <a:effectLst/>
                <a:latin typeface="+mn-lt"/>
                <a:ea typeface="+mn-ea"/>
                <a:cs typeface="+mn-cs"/>
              </a:rPr>
              <a:t>NOTE: </a:t>
            </a:r>
            <a:r>
              <a:rPr lang="en-US" sz="1200" b="0" kern="1200" dirty="0">
                <a:solidFill>
                  <a:schemeClr val="tx1"/>
                </a:solidFill>
                <a:effectLst/>
                <a:latin typeface="+mn-lt"/>
                <a:ea typeface="+mn-ea"/>
                <a:cs typeface="+mn-cs"/>
              </a:rPr>
              <a:t>When conducting a Hands on Banking financial education activity, you cannot promote any specific Wells Fargo products or services during your presentations.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LESSON CONCEPT</a:t>
            </a:r>
            <a:r>
              <a:rPr lang="en-US" sz="1200" kern="1200" dirty="0">
                <a:solidFill>
                  <a:schemeClr val="tx1"/>
                </a:solidFill>
                <a:effectLst/>
                <a:latin typeface="+mn-lt"/>
                <a:ea typeface="+mn-ea"/>
                <a:cs typeface="+mn-cs"/>
              </a:rPr>
              <a:t> – Learning about Credit and Loans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LESSON OBJECTIVE</a:t>
            </a:r>
            <a:r>
              <a:rPr lang="en-US" sz="1200" kern="1200" dirty="0">
                <a:solidFill>
                  <a:schemeClr val="tx1"/>
                </a:solidFill>
                <a:effectLst/>
                <a:latin typeface="+mn-lt"/>
                <a:ea typeface="+mn-ea"/>
                <a:cs typeface="+mn-cs"/>
              </a:rPr>
              <a:t> – Participants learn about credit, credit cards, loans and credit scores / reports.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MATERIALS NEEDED</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you:</a:t>
            </a:r>
          </a:p>
          <a:p>
            <a:pPr marL="628650" lvl="1" indent="-171450">
              <a:buFont typeface="Wingdings" panose="05000000000000000000" pitchFamily="2" charset="2"/>
              <a:buChar char="§"/>
            </a:pPr>
            <a:r>
              <a:rPr lang="en-US" sz="1200" kern="1200" dirty="0">
                <a:solidFill>
                  <a:schemeClr val="tx1"/>
                </a:solidFill>
                <a:effectLst/>
                <a:latin typeface="+mn-lt"/>
                <a:ea typeface="+mn-ea"/>
                <a:cs typeface="+mn-cs"/>
              </a:rPr>
              <a:t>Personal Computer</a:t>
            </a:r>
          </a:p>
          <a:p>
            <a:pPr marL="628650" lvl="1" indent="-171450">
              <a:buFont typeface="Wingdings" panose="05000000000000000000" pitchFamily="2" charset="2"/>
              <a:buChar char="§"/>
            </a:pPr>
            <a:r>
              <a:rPr lang="en-US" sz="1200" kern="1200" dirty="0">
                <a:solidFill>
                  <a:schemeClr val="tx1"/>
                </a:solidFill>
                <a:effectLst/>
                <a:latin typeface="+mn-lt"/>
                <a:ea typeface="+mn-ea"/>
                <a:cs typeface="+mn-cs"/>
              </a:rPr>
              <a:t>Internet Access</a:t>
            </a:r>
          </a:p>
          <a:p>
            <a:pPr marL="628650" lvl="1" indent="-171450">
              <a:buFont typeface="Wingdings" panose="05000000000000000000" pitchFamily="2" charset="2"/>
              <a:buChar char="§"/>
            </a:pPr>
            <a:r>
              <a:rPr lang="en-US" sz="1200" kern="1200" dirty="0">
                <a:solidFill>
                  <a:schemeClr val="tx1"/>
                </a:solidFill>
                <a:effectLst/>
                <a:latin typeface="+mn-lt"/>
                <a:ea typeface="+mn-ea"/>
                <a:cs typeface="+mn-cs"/>
              </a:rPr>
              <a:t>Projector</a:t>
            </a:r>
          </a:p>
          <a:p>
            <a:pPr marL="628650" lvl="1" indent="-171450">
              <a:buFont typeface="Wingdings" panose="05000000000000000000" pitchFamily="2" charset="2"/>
              <a:buChar char="§"/>
            </a:pPr>
            <a:r>
              <a:rPr lang="en-US" sz="1200" kern="1200" dirty="0">
                <a:solidFill>
                  <a:schemeClr val="tx1"/>
                </a:solidFill>
                <a:effectLst/>
                <a:latin typeface="+mn-lt"/>
                <a:ea typeface="+mn-ea"/>
                <a:cs typeface="+mn-cs"/>
              </a:rPr>
              <a:t>PowerPoint Presentation</a:t>
            </a:r>
          </a:p>
          <a:p>
            <a:r>
              <a:rPr lang="en-US" sz="1200" kern="1200" dirty="0">
                <a:solidFill>
                  <a:schemeClr val="tx1"/>
                </a:solidFill>
                <a:effectLst/>
                <a:latin typeface="+mn-lt"/>
                <a:ea typeface="+mn-ea"/>
                <a:cs typeface="+mn-cs"/>
              </a:rPr>
              <a:t> Participant</a:t>
            </a:r>
          </a:p>
          <a:p>
            <a:pPr marL="628650" lvl="1" indent="-171450">
              <a:buFont typeface="Wingdings" panose="05000000000000000000" pitchFamily="2" charset="2"/>
              <a:buChar char="§"/>
            </a:pPr>
            <a:r>
              <a:rPr lang="en-US" sz="1200" kern="1200" dirty="0">
                <a:solidFill>
                  <a:schemeClr val="tx1"/>
                </a:solidFill>
                <a:effectLst/>
                <a:latin typeface="+mn-lt"/>
                <a:ea typeface="+mn-ea"/>
                <a:cs typeface="+mn-cs"/>
              </a:rPr>
              <a:t>Tablet / Computer with Internet Access (optional)</a:t>
            </a:r>
          </a:p>
          <a:p>
            <a:pPr marL="628650" lvl="1" indent="-171450">
              <a:buFont typeface="Wingdings" panose="05000000000000000000" pitchFamily="2" charset="2"/>
              <a:buChar char="§"/>
            </a:pPr>
            <a:r>
              <a:rPr lang="en-US" sz="1200" kern="1200" dirty="0">
                <a:solidFill>
                  <a:schemeClr val="tx1"/>
                </a:solidFill>
                <a:effectLst/>
                <a:latin typeface="+mn-lt"/>
                <a:ea typeface="+mn-ea"/>
                <a:cs typeface="+mn-cs"/>
              </a:rPr>
              <a:t>Handouts</a:t>
            </a:r>
          </a:p>
          <a:p>
            <a:pPr marL="628650" lvl="1" indent="-171450">
              <a:buFont typeface="Wingdings" panose="05000000000000000000" pitchFamily="2" charset="2"/>
              <a:buChar char="§"/>
            </a:pPr>
            <a:r>
              <a:rPr lang="en-US" sz="1200" kern="1200" dirty="0">
                <a:solidFill>
                  <a:schemeClr val="tx1"/>
                </a:solidFill>
                <a:effectLst/>
                <a:latin typeface="+mn-lt"/>
                <a:ea typeface="+mn-ea"/>
                <a:cs typeface="+mn-cs"/>
              </a:rPr>
              <a:t>Giveaway Items (optional items ordered from the DUC)</a:t>
            </a:r>
          </a:p>
          <a:p>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INTRODUCTION</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Introduce yourself to the class. Share with them what your role is at Wells Fargo.  Share with the class what you’ll be covering today:</a:t>
            </a:r>
          </a:p>
          <a:p>
            <a:pPr marL="628650" lvl="1" indent="-171450">
              <a:buFont typeface="Wingdings" panose="05000000000000000000" pitchFamily="2" charset="2"/>
              <a:buChar char="§"/>
            </a:pPr>
            <a:r>
              <a:rPr lang="en-US" sz="1200" kern="1200" dirty="0">
                <a:solidFill>
                  <a:schemeClr val="tx1"/>
                </a:solidFill>
                <a:effectLst/>
                <a:latin typeface="+mn-lt"/>
                <a:ea typeface="+mn-ea"/>
                <a:cs typeface="+mn-cs"/>
              </a:rPr>
              <a:t>Understanding about what credit is</a:t>
            </a:r>
          </a:p>
          <a:p>
            <a:pPr marL="628650" lvl="1" indent="-171450">
              <a:buFont typeface="Wingdings" panose="05000000000000000000" pitchFamily="2" charset="2"/>
              <a:buChar char="§"/>
            </a:pPr>
            <a:r>
              <a:rPr lang="en-US" sz="1200" kern="1200" dirty="0">
                <a:solidFill>
                  <a:schemeClr val="tx1"/>
                </a:solidFill>
                <a:effectLst/>
                <a:latin typeface="+mn-lt"/>
                <a:ea typeface="+mn-ea"/>
                <a:cs typeface="+mn-cs"/>
              </a:rPr>
              <a:t>Learn about loans</a:t>
            </a:r>
          </a:p>
          <a:p>
            <a:pPr marL="628650" lvl="1" indent="-171450">
              <a:buFont typeface="Wingdings" panose="05000000000000000000" pitchFamily="2" charset="2"/>
              <a:buChar char="§"/>
            </a:pPr>
            <a:r>
              <a:rPr lang="en-US" sz="1200" kern="1200" dirty="0">
                <a:solidFill>
                  <a:schemeClr val="tx1"/>
                </a:solidFill>
                <a:effectLst/>
                <a:latin typeface="+mn-lt"/>
                <a:ea typeface="+mn-ea"/>
                <a:cs typeface="+mn-cs"/>
              </a:rPr>
              <a:t>Learn about credit scores / reports</a:t>
            </a:r>
          </a:p>
          <a:p>
            <a:pPr marL="628650" lvl="1" indent="-171450">
              <a:buFont typeface="Wingdings" panose="05000000000000000000" pitchFamily="2" charset="2"/>
              <a:buChar char="§"/>
            </a:pPr>
            <a:r>
              <a:rPr lang="en-US" sz="1200" kern="1200" dirty="0">
                <a:solidFill>
                  <a:schemeClr val="tx1"/>
                </a:solidFill>
                <a:effectLst/>
                <a:latin typeface="+mn-lt"/>
                <a:ea typeface="+mn-ea"/>
                <a:cs typeface="+mn-cs"/>
              </a:rPr>
              <a:t>Have fun!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Any questions before we begin?</a:t>
            </a:r>
          </a:p>
        </p:txBody>
      </p:sp>
      <p:sp>
        <p:nvSpPr>
          <p:cNvPr id="4" name="Slide Number Placeholder 3"/>
          <p:cNvSpPr>
            <a:spLocks noGrp="1"/>
          </p:cNvSpPr>
          <p:nvPr>
            <p:ph type="sldNum" sz="quarter" idx="10"/>
          </p:nvPr>
        </p:nvSpPr>
        <p:spPr/>
        <p:txBody>
          <a:bodyPr/>
          <a:lstStyle/>
          <a:p>
            <a:pPr>
              <a:defRPr/>
            </a:pPr>
            <a:fld id="{B7189C4A-F59C-461A-ABCA-12531F27A092}" type="slidenum">
              <a:rPr lang="en-US" smtClean="0"/>
              <a:pPr>
                <a:defRPr/>
              </a:pPr>
              <a:t>1</a:t>
            </a:fld>
            <a:endParaRPr lang="en-US"/>
          </a:p>
        </p:txBody>
      </p:sp>
    </p:spTree>
    <p:extLst>
      <p:ext uri="{BB962C8B-B14F-4D97-AF65-F5344CB8AC3E}">
        <p14:creationId xmlns:p14="http://schemas.microsoft.com/office/powerpoint/2010/main" val="18941892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the basics of credit scores with participants.</a:t>
            </a:r>
          </a:p>
        </p:txBody>
      </p:sp>
      <p:sp>
        <p:nvSpPr>
          <p:cNvPr id="4" name="Slide Number Placeholder 3"/>
          <p:cNvSpPr>
            <a:spLocks noGrp="1"/>
          </p:cNvSpPr>
          <p:nvPr>
            <p:ph type="sldNum" sz="quarter" idx="10"/>
          </p:nvPr>
        </p:nvSpPr>
        <p:spPr/>
        <p:txBody>
          <a:bodyPr/>
          <a:lstStyle/>
          <a:p>
            <a:pPr>
              <a:defRPr/>
            </a:pPr>
            <a:fld id="{C43792CC-6C8B-4B5B-AF6A-F44E80171FBA}" type="slidenum">
              <a:rPr lang="en-US" smtClean="0"/>
              <a:pPr>
                <a:defRPr/>
              </a:pPr>
              <a:t>10</a:t>
            </a:fld>
            <a:endParaRPr lang="en-US"/>
          </a:p>
        </p:txBody>
      </p:sp>
    </p:spTree>
    <p:extLst>
      <p:ext uri="{BB962C8B-B14F-4D97-AF65-F5344CB8AC3E}">
        <p14:creationId xmlns:p14="http://schemas.microsoft.com/office/powerpoint/2010/main" val="21064011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1600">
                <a:solidFill>
                  <a:srgbClr val="626366"/>
                </a:solidFill>
                <a:latin typeface="Verdana" pitchFamily="34" charset="0"/>
                <a:ea typeface="MS PGothic" pitchFamily="34" charset="-128"/>
              </a:defRPr>
            </a:lvl1pPr>
            <a:lvl2pPr marL="742950" indent="-285750" defTabSz="930275" eaLnBrk="0" hangingPunct="0">
              <a:defRPr sz="1600">
                <a:solidFill>
                  <a:srgbClr val="626366"/>
                </a:solidFill>
                <a:latin typeface="Verdana" pitchFamily="34" charset="0"/>
                <a:ea typeface="MS PGothic" pitchFamily="34" charset="-128"/>
              </a:defRPr>
            </a:lvl2pPr>
            <a:lvl3pPr marL="1143000" indent="-228600" defTabSz="930275" eaLnBrk="0" hangingPunct="0">
              <a:defRPr sz="1600">
                <a:solidFill>
                  <a:srgbClr val="626366"/>
                </a:solidFill>
                <a:latin typeface="Verdana" pitchFamily="34" charset="0"/>
                <a:ea typeface="MS PGothic" pitchFamily="34" charset="-128"/>
              </a:defRPr>
            </a:lvl3pPr>
            <a:lvl4pPr marL="1600200" indent="-228600" defTabSz="930275" eaLnBrk="0" hangingPunct="0">
              <a:defRPr sz="1600">
                <a:solidFill>
                  <a:srgbClr val="626366"/>
                </a:solidFill>
                <a:latin typeface="Verdana" pitchFamily="34" charset="0"/>
                <a:ea typeface="MS PGothic" pitchFamily="34" charset="-128"/>
              </a:defRPr>
            </a:lvl4pPr>
            <a:lvl5pPr marL="2057400" indent="-228600" defTabSz="930275" eaLnBrk="0" hangingPunct="0">
              <a:defRPr sz="1600">
                <a:solidFill>
                  <a:srgbClr val="626366"/>
                </a:solidFill>
                <a:latin typeface="Verdana" pitchFamily="34" charset="0"/>
                <a:ea typeface="MS PGothic" pitchFamily="34" charset="-128"/>
              </a:defRPr>
            </a:lvl5pPr>
            <a:lvl6pPr marL="2514600" indent="-228600" defTabSz="930275" eaLnBrk="0" fontAlgn="base" hangingPunct="0">
              <a:spcBef>
                <a:spcPct val="0"/>
              </a:spcBef>
              <a:spcAft>
                <a:spcPct val="0"/>
              </a:spcAft>
              <a:defRPr sz="1600">
                <a:solidFill>
                  <a:srgbClr val="626366"/>
                </a:solidFill>
                <a:latin typeface="Verdana" pitchFamily="34" charset="0"/>
                <a:ea typeface="MS PGothic" pitchFamily="34" charset="-128"/>
              </a:defRPr>
            </a:lvl6pPr>
            <a:lvl7pPr marL="2971800" indent="-228600" defTabSz="930275" eaLnBrk="0" fontAlgn="base" hangingPunct="0">
              <a:spcBef>
                <a:spcPct val="0"/>
              </a:spcBef>
              <a:spcAft>
                <a:spcPct val="0"/>
              </a:spcAft>
              <a:defRPr sz="1600">
                <a:solidFill>
                  <a:srgbClr val="626366"/>
                </a:solidFill>
                <a:latin typeface="Verdana" pitchFamily="34" charset="0"/>
                <a:ea typeface="MS PGothic" pitchFamily="34" charset="-128"/>
              </a:defRPr>
            </a:lvl7pPr>
            <a:lvl8pPr marL="3429000" indent="-228600" defTabSz="930275" eaLnBrk="0" fontAlgn="base" hangingPunct="0">
              <a:spcBef>
                <a:spcPct val="0"/>
              </a:spcBef>
              <a:spcAft>
                <a:spcPct val="0"/>
              </a:spcAft>
              <a:defRPr sz="1600">
                <a:solidFill>
                  <a:srgbClr val="626366"/>
                </a:solidFill>
                <a:latin typeface="Verdana" pitchFamily="34" charset="0"/>
                <a:ea typeface="MS PGothic" pitchFamily="34" charset="-128"/>
              </a:defRPr>
            </a:lvl8pPr>
            <a:lvl9pPr marL="3886200" indent="-228600" defTabSz="930275" eaLnBrk="0" fontAlgn="base" hangingPunct="0">
              <a:spcBef>
                <a:spcPct val="0"/>
              </a:spcBef>
              <a:spcAft>
                <a:spcPct val="0"/>
              </a:spcAft>
              <a:defRPr sz="1600">
                <a:solidFill>
                  <a:srgbClr val="626366"/>
                </a:solidFill>
                <a:latin typeface="Verdana" pitchFamily="34" charset="0"/>
                <a:ea typeface="MS PGothic" pitchFamily="34" charset="-128"/>
              </a:defRPr>
            </a:lvl9pPr>
          </a:lstStyle>
          <a:p>
            <a:fld id="{BA99CCF7-8E8C-4220-8CA7-ECACEABA077B}" type="slidenum">
              <a:rPr lang="en-US" sz="1200" smtClean="0">
                <a:solidFill>
                  <a:schemeClr val="tx1"/>
                </a:solidFill>
                <a:latin typeface="Arial" pitchFamily="34" charset="0"/>
              </a:rPr>
              <a:pPr/>
              <a:t>11</a:t>
            </a:fld>
            <a:endParaRPr lang="en-US" sz="1200" dirty="0">
              <a:solidFill>
                <a:schemeClr val="tx1"/>
              </a:solidFill>
              <a:latin typeface="Arial" pitchFamily="34" charset="0"/>
            </a:endParaRPr>
          </a:p>
        </p:txBody>
      </p:sp>
      <p:sp>
        <p:nvSpPr>
          <p:cNvPr id="24579" name="Rectangle 2"/>
          <p:cNvSpPr>
            <a:spLocks noGrp="1" noRot="1" noChangeAspect="1" noChangeArrowheads="1" noTextEdit="1"/>
          </p:cNvSpPr>
          <p:nvPr>
            <p:ph type="sldImg"/>
          </p:nvPr>
        </p:nvSpPr>
        <p:spPr>
          <a:xfrm>
            <a:off x="1177925" y="696913"/>
            <a:ext cx="4641850" cy="3481387"/>
          </a:xfrm>
          <a:ln/>
        </p:spPr>
      </p:sp>
      <p:sp>
        <p:nvSpPr>
          <p:cNvPr id="24580" name="Rectangle 3"/>
          <p:cNvSpPr>
            <a:spLocks noGrp="1" noChangeArrowheads="1"/>
          </p:cNvSpPr>
          <p:nvPr>
            <p:ph type="body" idx="1"/>
          </p:nvPr>
        </p:nvSpPr>
        <p:spPr>
          <a:xfrm>
            <a:off x="700088" y="4410075"/>
            <a:ext cx="5597525" cy="41767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900" b="1" dirty="0"/>
              <a:t>Presenter Notes/Comments:</a:t>
            </a:r>
          </a:p>
          <a:p>
            <a:pPr eaLnBrk="1" hangingPunct="1">
              <a:buFont typeface="Wingdings" pitchFamily="2" charset="2"/>
              <a:buNone/>
            </a:pPr>
            <a:endParaRPr lang="en-US" sz="900" b="1" dirty="0"/>
          </a:p>
          <a:p>
            <a:pPr eaLnBrk="1" hangingPunct="1">
              <a:buFont typeface="Wingdings" pitchFamily="2" charset="2"/>
              <a:buNone/>
            </a:pPr>
            <a:r>
              <a:rPr lang="en-US" sz="900" b="1" dirty="0"/>
              <a:t>Question 1</a:t>
            </a:r>
          </a:p>
          <a:p>
            <a:pPr eaLnBrk="1" hangingPunct="1">
              <a:buFont typeface="Wingdings" pitchFamily="2" charset="2"/>
              <a:buNone/>
            </a:pPr>
            <a:r>
              <a:rPr lang="en-US" sz="900" dirty="0"/>
              <a:t>Ask the participants the first question.  Give them time to answer.  The correct answer is </a:t>
            </a:r>
            <a:r>
              <a:rPr lang="en-US" sz="900" b="1" dirty="0"/>
              <a:t>TRUE</a:t>
            </a:r>
            <a:r>
              <a:rPr lang="en-US" sz="900" dirty="0"/>
              <a:t>.  Explain to participants that you are borrowing money from the credit card company when you use your card.</a:t>
            </a:r>
          </a:p>
          <a:p>
            <a:pPr eaLnBrk="1" hangingPunct="1">
              <a:buFont typeface="Wingdings" pitchFamily="2" charset="2"/>
              <a:buNone/>
            </a:pPr>
            <a:endParaRPr lang="en-US" sz="900" dirty="0"/>
          </a:p>
          <a:p>
            <a:pPr eaLnBrk="1" hangingPunct="1">
              <a:buFont typeface="Wingdings" pitchFamily="2" charset="2"/>
              <a:buNone/>
            </a:pPr>
            <a:r>
              <a:rPr lang="en-US" sz="900" b="1" dirty="0"/>
              <a:t>Question 2</a:t>
            </a:r>
          </a:p>
          <a:p>
            <a:pPr eaLnBrk="1" hangingPunct="1">
              <a:buFont typeface="Wingdings" pitchFamily="2" charset="2"/>
              <a:buNone/>
            </a:pPr>
            <a:r>
              <a:rPr lang="en-US" sz="900" dirty="0"/>
              <a:t>The answer is </a:t>
            </a:r>
            <a:r>
              <a:rPr lang="en-US" sz="900" b="1" dirty="0"/>
              <a:t>D</a:t>
            </a:r>
            <a:r>
              <a:rPr lang="en-US" sz="900" dirty="0"/>
              <a:t>.  This is the interest rate that is used to calculate the amount of interest to be charged on all or part of the balance if the full amount is not paid on or before the due date.  The lower the APR means the lower the cost of the loan to you.</a:t>
            </a:r>
          </a:p>
          <a:p>
            <a:pPr eaLnBrk="1" hangingPunct="1"/>
            <a:endParaRPr lang="en-US" sz="900" dirty="0"/>
          </a:p>
        </p:txBody>
      </p:sp>
    </p:spTree>
    <p:extLst>
      <p:ext uri="{BB962C8B-B14F-4D97-AF65-F5344CB8AC3E}">
        <p14:creationId xmlns:p14="http://schemas.microsoft.com/office/powerpoint/2010/main" val="36522121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p:spPr>
      </p:sp>
      <p:sp>
        <p:nvSpPr>
          <p:cNvPr id="72707" name="Notes Placeholder 2"/>
          <p:cNvSpPr>
            <a:spLocks noGrp="1"/>
          </p:cNvSpPr>
          <p:nvPr>
            <p:ph type="body" idx="1"/>
          </p:nvPr>
        </p:nvSpPr>
        <p:spPr>
          <a:noFill/>
          <a:ln/>
        </p:spPr>
        <p:txBody>
          <a:bodyPr>
            <a:normAutofit fontScale="92500" lnSpcReduction="20000"/>
          </a:bodyPr>
          <a:lstStyle/>
          <a:p>
            <a:pPr eaLnBrk="1" hangingPunct="1">
              <a:spcBef>
                <a:spcPct val="0"/>
              </a:spcBef>
            </a:pPr>
            <a:endParaRPr lang="en-US" i="0" dirty="0">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80000"/>
              </a:lnSpc>
            </a:pPr>
            <a:r>
              <a:rPr lang="en-US" sz="1200" b="1" dirty="0"/>
              <a:t>Paying late 	</a:t>
            </a:r>
          </a:p>
          <a:p>
            <a:pPr>
              <a:lnSpc>
                <a:spcPct val="80000"/>
              </a:lnSpc>
              <a:buFontTx/>
              <a:buChar char="•"/>
            </a:pPr>
            <a:r>
              <a:rPr lang="en-US" sz="1200" dirty="0">
                <a:solidFill>
                  <a:srgbClr val="000000"/>
                </a:solidFill>
                <a:latin typeface="Arial" charset="0"/>
              </a:rPr>
              <a:t>You’re frequently late in paying your bills and may be juggling payments to keep creditors satisfied. </a:t>
            </a:r>
          </a:p>
          <a:p>
            <a:pPr eaLnBrk="1" hangingPunct="1">
              <a:lnSpc>
                <a:spcPct val="80000"/>
              </a:lnSpc>
            </a:pPr>
            <a:endParaRPr lang="en-US" sz="1200" dirty="0"/>
          </a:p>
          <a:p>
            <a:pPr eaLnBrk="1" hangingPunct="1">
              <a:lnSpc>
                <a:spcPct val="80000"/>
              </a:lnSpc>
            </a:pPr>
            <a:r>
              <a:rPr lang="en-US" sz="1200" b="1" dirty="0"/>
              <a:t>Ignoring savings	</a:t>
            </a:r>
          </a:p>
          <a:p>
            <a:pPr>
              <a:lnSpc>
                <a:spcPct val="80000"/>
              </a:lnSpc>
              <a:buFontTx/>
              <a:buChar char="•"/>
            </a:pPr>
            <a:r>
              <a:rPr lang="en-US" sz="1200" dirty="0">
                <a:solidFill>
                  <a:srgbClr val="000000"/>
                </a:solidFill>
                <a:latin typeface="Arial" charset="0"/>
              </a:rPr>
              <a:t>You don’t have a savings account, or have stopped making deposits to it. </a:t>
            </a:r>
          </a:p>
          <a:p>
            <a:pPr eaLnBrk="1" hangingPunct="1">
              <a:lnSpc>
                <a:spcPct val="80000"/>
              </a:lnSpc>
            </a:pPr>
            <a:r>
              <a:rPr lang="en-US" sz="1200" dirty="0"/>
              <a:t>	</a:t>
            </a:r>
          </a:p>
          <a:p>
            <a:pPr eaLnBrk="1" hangingPunct="1">
              <a:lnSpc>
                <a:spcPct val="80000"/>
              </a:lnSpc>
            </a:pPr>
            <a:r>
              <a:rPr lang="en-US" sz="1200" b="1" dirty="0"/>
              <a:t>Bouncing checks 	</a:t>
            </a:r>
          </a:p>
          <a:p>
            <a:pPr>
              <a:lnSpc>
                <a:spcPct val="80000"/>
              </a:lnSpc>
              <a:buFontTx/>
              <a:buChar char="•"/>
            </a:pPr>
            <a:r>
              <a:rPr lang="en-US" sz="1200" dirty="0">
                <a:solidFill>
                  <a:srgbClr val="000000"/>
                </a:solidFill>
                <a:latin typeface="Arial" charset="0"/>
              </a:rPr>
              <a:t>Your checking account is frequently overdrawn.  You may find yourself racing to deposit your paycheck because you’ve already written checks that require the money in your paycheck to cover them. </a:t>
            </a:r>
          </a:p>
          <a:p>
            <a:pPr eaLnBrk="1" hangingPunct="1">
              <a:lnSpc>
                <a:spcPct val="80000"/>
              </a:lnSpc>
            </a:pPr>
            <a:r>
              <a:rPr lang="en-US" sz="1200" dirty="0"/>
              <a:t>	</a:t>
            </a:r>
          </a:p>
          <a:p>
            <a:pPr eaLnBrk="1" hangingPunct="1">
              <a:lnSpc>
                <a:spcPct val="80000"/>
              </a:lnSpc>
            </a:pPr>
            <a:r>
              <a:rPr lang="en-US" sz="1200" b="1" dirty="0"/>
              <a:t>Maxing out credit 	</a:t>
            </a:r>
          </a:p>
          <a:p>
            <a:pPr>
              <a:lnSpc>
                <a:spcPct val="80000"/>
              </a:lnSpc>
              <a:buFontTx/>
              <a:buChar char="•"/>
            </a:pPr>
            <a:r>
              <a:rPr lang="en-US" sz="1200" dirty="0">
                <a:solidFill>
                  <a:srgbClr val="000000"/>
                </a:solidFill>
                <a:latin typeface="Arial" charset="0"/>
              </a:rPr>
              <a:t>Your credit accounts are usually at their maximum limits, and you are tempted to apply for more credit cards because you have reached the limit on the ones you have. </a:t>
            </a:r>
          </a:p>
          <a:p>
            <a:pPr eaLnBrk="1" hangingPunct="1">
              <a:lnSpc>
                <a:spcPct val="80000"/>
              </a:lnSpc>
            </a:pPr>
            <a:r>
              <a:rPr lang="en-US" sz="1200" dirty="0"/>
              <a:t>	</a:t>
            </a:r>
          </a:p>
          <a:p>
            <a:pPr eaLnBrk="1" hangingPunct="1">
              <a:lnSpc>
                <a:spcPct val="80000"/>
              </a:lnSpc>
            </a:pPr>
            <a:r>
              <a:rPr lang="en-US" sz="1200" b="1" dirty="0"/>
              <a:t>Experiencing personal stress over finances	</a:t>
            </a:r>
          </a:p>
          <a:p>
            <a:pPr>
              <a:lnSpc>
                <a:spcPct val="80000"/>
              </a:lnSpc>
              <a:buFontTx/>
              <a:buChar char="•"/>
            </a:pPr>
            <a:r>
              <a:rPr lang="en-US" sz="1200" dirty="0">
                <a:solidFill>
                  <a:srgbClr val="000000"/>
                </a:solidFill>
                <a:latin typeface="Arial" charset="0"/>
              </a:rPr>
              <a:t>You are always worried about your debts.  You may have trouble sleeping or you may begin arguing with your spouse or partner over bills. </a:t>
            </a:r>
          </a:p>
          <a:p>
            <a:pPr eaLnBrk="1" hangingPunct="1">
              <a:lnSpc>
                <a:spcPct val="80000"/>
              </a:lnSpc>
            </a:pPr>
            <a:r>
              <a:rPr lang="en-US" sz="1200" dirty="0">
                <a:solidFill>
                  <a:srgbClr val="000000"/>
                </a:solidFill>
                <a:latin typeface="Arial" charset="0"/>
              </a:rPr>
              <a:t>	</a:t>
            </a:r>
          </a:p>
          <a:p>
            <a:pPr>
              <a:lnSpc>
                <a:spcPct val="80000"/>
              </a:lnSpc>
            </a:pPr>
            <a:r>
              <a:rPr lang="en-US" sz="1200" b="1" dirty="0"/>
              <a:t>Feeling like you’re paying forever 	</a:t>
            </a:r>
          </a:p>
          <a:p>
            <a:pPr>
              <a:lnSpc>
                <a:spcPct val="80000"/>
              </a:lnSpc>
              <a:buFontTx/>
              <a:buChar char="•"/>
            </a:pPr>
            <a:r>
              <a:rPr lang="en-US" sz="1200" dirty="0">
                <a:solidFill>
                  <a:srgbClr val="000000"/>
                </a:solidFill>
                <a:latin typeface="Arial" charset="0"/>
              </a:rPr>
              <a:t>You can make only minimum payments on your revolving charge accounts and you’re still paying off purchases you made a year ago.</a:t>
            </a:r>
          </a:p>
          <a:p>
            <a:pPr>
              <a:lnSpc>
                <a:spcPct val="80000"/>
              </a:lnSpc>
            </a:pPr>
            <a:r>
              <a:rPr lang="en-US" sz="1200" dirty="0"/>
              <a:t>	</a:t>
            </a:r>
          </a:p>
          <a:p>
            <a:pPr eaLnBrk="1" hangingPunct="1">
              <a:lnSpc>
                <a:spcPct val="80000"/>
              </a:lnSpc>
            </a:pPr>
            <a:r>
              <a:rPr lang="en-US" sz="1200" b="1" dirty="0"/>
              <a:t>Ignoring the phone 	</a:t>
            </a:r>
          </a:p>
          <a:p>
            <a:pPr>
              <a:lnSpc>
                <a:spcPct val="80000"/>
              </a:lnSpc>
              <a:buFontTx/>
              <a:buChar char="•"/>
            </a:pPr>
            <a:r>
              <a:rPr lang="en-US" sz="1200" dirty="0">
                <a:solidFill>
                  <a:srgbClr val="000000"/>
                </a:solidFill>
                <a:latin typeface="Arial" charset="0"/>
              </a:rPr>
              <a:t>You ignore the telephone or mail to avoid dealing with creditors.</a:t>
            </a:r>
          </a:p>
          <a:p>
            <a:pPr eaLnBrk="1" hangingPunct="1">
              <a:spcBef>
                <a:spcPct val="0"/>
              </a:spcBef>
            </a:pPr>
            <a:endParaRPr lang="en-US" i="0" dirty="0">
              <a:latin typeface="Open Sans" panose="020B0606030504020204" pitchFamily="34" charset="0"/>
              <a:ea typeface="Open Sans" panose="020B0606030504020204" pitchFamily="34" charset="0"/>
              <a:cs typeface="Open Sans" panose="020B0606030504020204" pitchFamily="34" charset="0"/>
            </a:endParaRPr>
          </a:p>
          <a:p>
            <a:pPr eaLnBrk="1" hangingPunct="1">
              <a:spcBef>
                <a:spcPct val="0"/>
              </a:spcBef>
            </a:pPr>
            <a:endParaRPr lang="en-US" i="0" dirty="0">
              <a:latin typeface="Open Sans" panose="020B0606030504020204" pitchFamily="34" charset="0"/>
              <a:ea typeface="Open Sans" panose="020B0606030504020204" pitchFamily="34" charset="0"/>
              <a:cs typeface="Open Sans" panose="020B0606030504020204" pitchFamily="34" charset="0"/>
            </a:endParaRPr>
          </a:p>
          <a:p>
            <a:pPr eaLnBrk="1" hangingPunct="1">
              <a:spcBef>
                <a:spcPct val="0"/>
              </a:spcBef>
            </a:pPr>
            <a:r>
              <a:rPr lang="en-US" i="0" dirty="0">
                <a:latin typeface="Open Sans" panose="020B0606030504020204" pitchFamily="34" charset="0"/>
                <a:ea typeface="Open Sans" panose="020B0606030504020204" pitchFamily="34" charset="0"/>
                <a:cs typeface="Open Sans" panose="020B0606030504020204" pitchFamily="34" charset="0"/>
              </a:rPr>
              <a:t>If you get into trouble, take action.  Here are some tips:</a:t>
            </a:r>
          </a:p>
          <a:p>
            <a:pPr marL="171450" lvl="1" indent="-171450" algn="l" defTabSz="711200">
              <a:lnSpc>
                <a:spcPct val="90000"/>
              </a:lnSpc>
              <a:spcBef>
                <a:spcPct val="0"/>
              </a:spcBef>
              <a:spcAft>
                <a:spcPct val="15000"/>
              </a:spcAft>
              <a:buChar char="•"/>
            </a:pPr>
            <a:r>
              <a:rPr lang="en-US" sz="1200" i="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Don’t ignore it! The problem won’t go away on its own.</a:t>
            </a:r>
            <a:endParaRPr lang="en-US" sz="1200" i="0" kern="1200" dirty="0">
              <a:latin typeface="Open Sans" panose="020B0606030504020204" pitchFamily="34" charset="0"/>
              <a:ea typeface="Open Sans" panose="020B0606030504020204" pitchFamily="34" charset="0"/>
              <a:cs typeface="Open Sans" panose="020B0606030504020204" pitchFamily="34" charset="0"/>
            </a:endParaRPr>
          </a:p>
          <a:p>
            <a:pPr marL="171450" lvl="1" indent="-171450" algn="l" defTabSz="711200">
              <a:lnSpc>
                <a:spcPct val="90000"/>
              </a:lnSpc>
              <a:spcBef>
                <a:spcPct val="0"/>
              </a:spcBef>
              <a:spcAft>
                <a:spcPct val="15000"/>
              </a:spcAft>
              <a:buChar char="•"/>
            </a:pPr>
            <a:r>
              <a:rPr lang="en-US" sz="1200" i="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Talk to your lender right away.</a:t>
            </a:r>
          </a:p>
          <a:p>
            <a:pPr marL="171450" lvl="1" indent="-171450" algn="l" defTabSz="711200">
              <a:lnSpc>
                <a:spcPct val="90000"/>
              </a:lnSpc>
              <a:spcBef>
                <a:spcPct val="0"/>
              </a:spcBef>
              <a:spcAft>
                <a:spcPct val="15000"/>
              </a:spcAft>
              <a:buChar char="•"/>
            </a:pPr>
            <a:r>
              <a:rPr lang="en-US" sz="1200" i="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Get help—Your lender may be able to recommend a reputable credit counselor. </a:t>
            </a:r>
          </a:p>
          <a:p>
            <a:pPr marL="171450" lvl="1" indent="-171450" algn="l" defTabSz="711200">
              <a:lnSpc>
                <a:spcPct val="90000"/>
              </a:lnSpc>
              <a:spcBef>
                <a:spcPct val="0"/>
              </a:spcBef>
              <a:spcAft>
                <a:spcPct val="15000"/>
              </a:spcAft>
              <a:buChar char="•"/>
            </a:pPr>
            <a:r>
              <a:rPr lang="en-US" sz="1200" i="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Know that credit management is a process—there is no quick fix.</a:t>
            </a:r>
          </a:p>
          <a:p>
            <a:pPr eaLnBrk="1" hangingPunct="1">
              <a:spcBef>
                <a:spcPct val="0"/>
              </a:spcBef>
            </a:pPr>
            <a:endParaRPr lang="en-US" i="1" dirty="0"/>
          </a:p>
        </p:txBody>
      </p:sp>
      <p:sp>
        <p:nvSpPr>
          <p:cNvPr id="72708" name="Slide Number Placeholder 3"/>
          <p:cNvSpPr>
            <a:spLocks noGrp="1"/>
          </p:cNvSpPr>
          <p:nvPr>
            <p:ph type="sldNum" sz="quarter" idx="5"/>
          </p:nvPr>
        </p:nvSpPr>
        <p:spPr>
          <a:noFill/>
        </p:spPr>
        <p:txBody>
          <a:bodyPr/>
          <a:lstStyle/>
          <a:p>
            <a:fld id="{19BB5C58-156D-44CC-A122-E8F956F38C8F}" type="slidenum">
              <a:rPr lang="en-US" smtClean="0">
                <a:ea typeface="ヒラギノ角ゴ Pro W3" pitchFamily="1" charset="-128"/>
              </a:rPr>
              <a:pPr/>
              <a:t>12</a:t>
            </a:fld>
            <a:endParaRPr lang="en-US">
              <a:ea typeface="ヒラギノ角ゴ Pro W3" pitchFamily="1" charset="-128"/>
            </a:endParaRPr>
          </a:p>
        </p:txBody>
      </p:sp>
    </p:spTree>
    <p:extLst>
      <p:ext uri="{BB962C8B-B14F-4D97-AF65-F5344CB8AC3E}">
        <p14:creationId xmlns:p14="http://schemas.microsoft.com/office/powerpoint/2010/main" val="38314972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43792CC-6C8B-4B5B-AF6A-F44E80171FBA}" type="slidenum">
              <a:rPr lang="en-US" smtClean="0">
                <a:solidFill>
                  <a:prstClr val="black"/>
                </a:solidFill>
              </a:rPr>
              <a:pPr>
                <a:defRPr/>
              </a:pPr>
              <a:t>13</a:t>
            </a:fld>
            <a:endParaRPr lang="en-US" dirty="0">
              <a:solidFill>
                <a:prstClr val="black"/>
              </a:solidFill>
            </a:endParaRPr>
          </a:p>
        </p:txBody>
      </p:sp>
    </p:spTree>
    <p:extLst>
      <p:ext uri="{BB962C8B-B14F-4D97-AF65-F5344CB8AC3E}">
        <p14:creationId xmlns:p14="http://schemas.microsoft.com/office/powerpoint/2010/main" val="3741852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t>After class:</a:t>
            </a:r>
          </a:p>
          <a:p>
            <a:pPr marL="611167" lvl="1" indent="-166681">
              <a:buFont typeface="Verdana" panose="020B0604030504040204" pitchFamily="34" charset="0"/>
              <a:buChar char="•"/>
            </a:pPr>
            <a:r>
              <a:rPr lang="en-US" sz="1000" dirty="0"/>
              <a:t>Take a few minutes to ask the teacher or program director how they thought the lesson went. Ask if there are other materials or information you could provide them.</a:t>
            </a:r>
          </a:p>
          <a:p>
            <a:pPr marL="611167" lvl="1" indent="-166681">
              <a:buFont typeface="Verdana" panose="020B0604030504040204" pitchFamily="34" charset="0"/>
              <a:buChar char="•"/>
            </a:pPr>
            <a:r>
              <a:rPr lang="en-US" sz="1000" dirty="0"/>
              <a:t>Consider writing a thank you note as a follow-up to your visit.</a:t>
            </a:r>
          </a:p>
          <a:p>
            <a:pPr marL="611167" marR="0" lvl="1" indent="-166681" algn="l" defTabSz="914400" rtl="0" eaLnBrk="1" fontAlgn="auto" latinLnBrk="0" hangingPunct="1">
              <a:lnSpc>
                <a:spcPct val="100000"/>
              </a:lnSpc>
              <a:spcBef>
                <a:spcPts val="0"/>
              </a:spcBef>
              <a:spcAft>
                <a:spcPts val="0"/>
              </a:spcAft>
              <a:buClrTx/>
              <a:buSzTx/>
              <a:buFont typeface="Verdana" panose="020B0604030504040204" pitchFamily="34" charset="0"/>
              <a:buChar char="•"/>
              <a:tabLst/>
              <a:defRPr/>
            </a:pPr>
            <a:r>
              <a:rPr lang="en-US" sz="1000" dirty="0"/>
              <a:t>Submit feedback</a:t>
            </a:r>
            <a:r>
              <a:rPr lang="en-US" sz="1000" baseline="0" dirty="0"/>
              <a:t> on your experience at </a:t>
            </a:r>
            <a:r>
              <a:rPr lang="en-US" sz="1000" kern="0" dirty="0">
                <a:latin typeface="Century Gothic" panose="020B0502020202020204" pitchFamily="34" charset="0"/>
                <a:hlinkClick r:id="rId3"/>
              </a:rPr>
              <a:t>https://handsonbanking.org/employee-volunteer-feedback/</a:t>
            </a:r>
            <a:r>
              <a:rPr lang="en-US" sz="1000" kern="0" dirty="0">
                <a:latin typeface="Century Gothic" panose="020B0502020202020204" pitchFamily="34" charset="0"/>
              </a:rPr>
              <a:t> </a:t>
            </a:r>
          </a:p>
          <a:p>
            <a:pPr marL="611167" lvl="1" indent="-166681">
              <a:buFont typeface="Verdana" panose="020B0604030504040204" pitchFamily="34" charset="0"/>
              <a:buChar char="•"/>
            </a:pPr>
            <a:r>
              <a:rPr lang="en-US" sz="1000" dirty="0"/>
              <a:t>Go to </a:t>
            </a:r>
            <a:r>
              <a:rPr lang="en-US" sz="1000" b="1" dirty="0"/>
              <a:t>https://wellsfargo.yourcause.com/ </a:t>
            </a:r>
            <a:r>
              <a:rPr lang="en-US" sz="1000" dirty="0"/>
              <a:t>and record your volunteer hours.</a:t>
            </a:r>
          </a:p>
          <a:p>
            <a:pPr marL="611167" lvl="1" indent="-166681">
              <a:buFont typeface="Verdana" panose="020B0604030504040204" pitchFamily="34" charset="0"/>
              <a:buChar char="•"/>
            </a:pPr>
            <a:endParaRPr lang="en-US" sz="1000" dirty="0"/>
          </a:p>
          <a:p>
            <a:endParaRPr lang="en-US" dirty="0"/>
          </a:p>
        </p:txBody>
      </p:sp>
      <p:sp>
        <p:nvSpPr>
          <p:cNvPr id="4" name="Slide Number Placeholder 3"/>
          <p:cNvSpPr>
            <a:spLocks noGrp="1"/>
          </p:cNvSpPr>
          <p:nvPr>
            <p:ph type="sldNum" sz="quarter" idx="10"/>
          </p:nvPr>
        </p:nvSpPr>
        <p:spPr/>
        <p:txBody>
          <a:bodyPr/>
          <a:lstStyle/>
          <a:p>
            <a:fld id="{51536139-4B24-4CFC-976A-19CB08B9070A}" type="slidenum">
              <a:rPr lang="en-US" smtClean="0"/>
              <a:t>14</a:t>
            </a:fld>
            <a:endParaRPr lang="en-US" dirty="0"/>
          </a:p>
        </p:txBody>
      </p:sp>
    </p:spTree>
    <p:extLst>
      <p:ext uri="{BB962C8B-B14F-4D97-AF65-F5344CB8AC3E}">
        <p14:creationId xmlns:p14="http://schemas.microsoft.com/office/powerpoint/2010/main" val="9698238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xfrm>
            <a:off x="1181100" y="696913"/>
            <a:ext cx="4648200" cy="3486150"/>
          </a:xfrm>
          <a:ln/>
        </p:spPr>
      </p:sp>
      <p:sp>
        <p:nvSpPr>
          <p:cNvPr id="25603" name="Notes Placeholder 2"/>
          <p:cNvSpPr>
            <a:spLocks noGrp="1"/>
          </p:cNvSpPr>
          <p:nvPr>
            <p:ph type="body" idx="1"/>
          </p:nvPr>
        </p:nvSpPr>
        <p:spPr>
          <a:noFill/>
          <a:ln/>
        </p:spPr>
        <p:txBody>
          <a:bodyPr/>
          <a:lstStyle/>
          <a:p>
            <a:pPr marL="227364" indent="-227364">
              <a:lnSpc>
                <a:spcPct val="90000"/>
              </a:lnSpc>
            </a:pPr>
            <a:r>
              <a:rPr lang="en-US" sz="1000" dirty="0">
                <a:latin typeface="Verdana" panose="020B0604030504040204" pitchFamily="34" charset="0"/>
                <a:ea typeface="Verdana" panose="020B0604030504040204" pitchFamily="34" charset="0"/>
                <a:cs typeface="Verdana" panose="020B0604030504040204" pitchFamily="34" charset="0"/>
              </a:rPr>
              <a:t>Start the lesson with the following </a:t>
            </a:r>
            <a:r>
              <a:rPr lang="en-US" sz="1000" u="sng" dirty="0">
                <a:latin typeface="Verdana" panose="020B0604030504040204" pitchFamily="34" charset="0"/>
                <a:ea typeface="Verdana" panose="020B0604030504040204" pitchFamily="34" charset="0"/>
                <a:cs typeface="Verdana" panose="020B0604030504040204" pitchFamily="34" charset="0"/>
              </a:rPr>
              <a:t>opening questions</a:t>
            </a:r>
            <a:r>
              <a:rPr lang="en-US" sz="1000" dirty="0">
                <a:latin typeface="Verdana" panose="020B0604030504040204" pitchFamily="34" charset="0"/>
                <a:ea typeface="Verdana" panose="020B0604030504040204" pitchFamily="34" charset="0"/>
                <a:cs typeface="Verdana" panose="020B0604030504040204" pitchFamily="34" charset="0"/>
              </a:rPr>
              <a:t>:</a:t>
            </a:r>
          </a:p>
          <a:p>
            <a:pPr marL="686787" marR="0" lvl="1" indent="-228929" algn="l" defTabSz="922264" rtl="0" eaLnBrk="1" fontAlgn="base" latinLnBrk="0" hangingPunct="1">
              <a:lnSpc>
                <a:spcPct val="90000"/>
              </a:lnSpc>
              <a:spcBef>
                <a:spcPct val="30000"/>
              </a:spcBef>
              <a:spcAft>
                <a:spcPct val="0"/>
              </a:spcAft>
              <a:buClrTx/>
              <a:buSzTx/>
              <a:buFontTx/>
              <a:buChar char="•"/>
              <a:tabLst/>
              <a:defRPr/>
            </a:pPr>
            <a:r>
              <a:rPr lang="en-US" sz="1000" dirty="0">
                <a:latin typeface="Verdana" panose="020B0604030504040204" pitchFamily="34" charset="0"/>
                <a:ea typeface="Verdana" panose="020B0604030504040204" pitchFamily="34" charset="0"/>
                <a:cs typeface="Verdana" panose="020B0604030504040204" pitchFamily="34" charset="0"/>
              </a:rPr>
              <a:t>How do you know if someone will keep a promise? If someone were to break a promise, how would you feel the next time they make a promise?</a:t>
            </a:r>
          </a:p>
          <a:p>
            <a:pPr marL="686787" marR="0" lvl="1" indent="-228929" algn="l" defTabSz="922264" rtl="0" eaLnBrk="1" fontAlgn="base" latinLnBrk="0" hangingPunct="1">
              <a:lnSpc>
                <a:spcPct val="90000"/>
              </a:lnSpc>
              <a:spcBef>
                <a:spcPct val="30000"/>
              </a:spcBef>
              <a:spcAft>
                <a:spcPct val="0"/>
              </a:spcAft>
              <a:buClrTx/>
              <a:buSzTx/>
              <a:buFontTx/>
              <a:buChar char="•"/>
              <a:tabLst/>
              <a:defRPr/>
            </a:pPr>
            <a:r>
              <a:rPr lang="en-US" sz="1000" dirty="0">
                <a:latin typeface="Verdana" panose="020B0604030504040204" pitchFamily="34" charset="0"/>
                <a:ea typeface="Verdana" panose="020B0604030504040204" pitchFamily="34" charset="0"/>
                <a:cs typeface="Verdana" panose="020B0604030504040204" pitchFamily="34" charset="0"/>
              </a:rPr>
              <a:t>Have you</a:t>
            </a:r>
            <a:r>
              <a:rPr lang="en-US" sz="1000" baseline="0" dirty="0">
                <a:latin typeface="Verdana" panose="020B0604030504040204" pitchFamily="34" charset="0"/>
                <a:ea typeface="Verdana" panose="020B0604030504040204" pitchFamily="34" charset="0"/>
                <a:cs typeface="Verdana" panose="020B0604030504040204" pitchFamily="34" charset="0"/>
              </a:rPr>
              <a:t> </a:t>
            </a:r>
            <a:r>
              <a:rPr lang="en-US" sz="1000" dirty="0">
                <a:latin typeface="Verdana" panose="020B0604030504040204" pitchFamily="34" charset="0"/>
                <a:ea typeface="Verdana" panose="020B0604030504040204" pitchFamily="34" charset="0"/>
                <a:cs typeface="Verdana" panose="020B0604030504040204" pitchFamily="34" charset="0"/>
              </a:rPr>
              <a:t>ever borrowed money from someone? What kind of agreement did you make with them about paying the money back?</a:t>
            </a:r>
          </a:p>
          <a:p>
            <a:pPr marL="686787" lvl="1" indent="-228929" defTabSz="922264" eaLnBrk="1" hangingPunct="1">
              <a:lnSpc>
                <a:spcPct val="90000"/>
              </a:lnSpc>
              <a:buFontTx/>
              <a:buChar char="•"/>
              <a:defRPr/>
            </a:pPr>
            <a:endParaRPr lang="en-US" sz="1000" dirty="0">
              <a:latin typeface="Verdana" panose="020B0604030504040204" pitchFamily="34" charset="0"/>
              <a:ea typeface="Verdana" panose="020B0604030504040204" pitchFamily="34" charset="0"/>
              <a:cs typeface="Verdana" panose="020B0604030504040204" pitchFamily="34" charset="0"/>
            </a:endParaRPr>
          </a:p>
          <a:p>
            <a:pPr marL="658" lvl="0" indent="0" defTabSz="922264" eaLnBrk="1" hangingPunct="1">
              <a:lnSpc>
                <a:spcPct val="90000"/>
              </a:lnSpc>
              <a:buFontTx/>
              <a:buNone/>
              <a:defRPr/>
            </a:pPr>
            <a:r>
              <a:rPr lang="en-US" sz="1000" dirty="0">
                <a:latin typeface="Verdana" panose="020B0604030504040204" pitchFamily="34" charset="0"/>
                <a:ea typeface="Verdana" panose="020B0604030504040204" pitchFamily="34" charset="0"/>
                <a:cs typeface="Verdana" panose="020B0604030504040204" pitchFamily="34" charset="0"/>
              </a:rPr>
              <a:t>Encourage the participants to share their answers.</a:t>
            </a:r>
          </a:p>
          <a:p>
            <a:pPr marL="0" indent="0" eaLnBrk="1" hangingPunct="1">
              <a:lnSpc>
                <a:spcPct val="90000"/>
              </a:lnSpc>
              <a:buFont typeface="+mj-lt"/>
              <a:buNone/>
              <a:defRPr/>
            </a:pPr>
            <a:endParaRPr lang="en-US" sz="1000" dirty="0">
              <a:latin typeface="Verdana" panose="020B0604030504040204" pitchFamily="34" charset="0"/>
              <a:ea typeface="Verdana" panose="020B0604030504040204" pitchFamily="34" charset="0"/>
              <a:cs typeface="Verdana" panose="020B0604030504040204" pitchFamily="34" charset="0"/>
            </a:endParaRPr>
          </a:p>
        </p:txBody>
      </p:sp>
      <p:sp>
        <p:nvSpPr>
          <p:cNvPr id="25604" name="Slide Number Placeholder 3"/>
          <p:cNvSpPr>
            <a:spLocks noGrp="1"/>
          </p:cNvSpPr>
          <p:nvPr>
            <p:ph type="sldNum" sz="quarter" idx="5"/>
          </p:nvPr>
        </p:nvSpPr>
        <p:spPr>
          <a:noFill/>
        </p:spPr>
        <p:txBody>
          <a:bodyPr/>
          <a:lstStyle/>
          <a:p>
            <a:pPr defTabSz="930270"/>
            <a:fld id="{E56D4DF7-CA70-4AA9-A60A-000A36F743CA}" type="slidenum">
              <a:rPr lang="en-US" smtClean="0"/>
              <a:pPr defTabSz="930270"/>
              <a:t>2</a:t>
            </a:fld>
            <a:endParaRPr lang="en-US" dirty="0"/>
          </a:p>
        </p:txBody>
      </p:sp>
    </p:spTree>
    <p:extLst>
      <p:ext uri="{BB962C8B-B14F-4D97-AF65-F5344CB8AC3E}">
        <p14:creationId xmlns:p14="http://schemas.microsoft.com/office/powerpoint/2010/main" val="70954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mn-lt"/>
                <a:ea typeface="+mn-ea"/>
                <a:cs typeface="+mn-cs"/>
              </a:rPr>
              <a:t>CLICK THE VIDEO TO PLAY THE ‘WHAT IS CREDIT?’ VIDEO.  TO PAUSE, CLICK THE VIDEO AGAIN.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mn-lt"/>
                <a:ea typeface="+mn-ea"/>
                <a:cs typeface="+mn-cs"/>
              </a:rPr>
              <a:t>Talking points for the class: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mn-lt"/>
                <a:ea typeface="+mn-ea"/>
                <a:cs typeface="+mn-cs"/>
              </a:rPr>
              <a:t>-Clarify what a Lender is.  It could be a Bank, Credit Card or Mortgage company.  There are different types of lenders.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mn-lt"/>
                <a:ea typeface="+mn-ea"/>
                <a:cs typeface="+mn-cs"/>
              </a:rPr>
              <a:t>-If you do a careful job of managing your money over time, you’ll gain the ability to borrow money when you need it.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mn-lt"/>
                <a:ea typeface="+mn-ea"/>
                <a:cs typeface="+mn-cs"/>
              </a:rPr>
              <a:t>-This ability to borrow money is called having </a:t>
            </a:r>
            <a:r>
              <a:rPr lang="en-US" sz="1200" b="1" i="0" kern="1200" dirty="0">
                <a:solidFill>
                  <a:schemeClr val="tx1"/>
                </a:solidFill>
                <a:effectLst/>
                <a:latin typeface="+mn-lt"/>
                <a:ea typeface="+mn-ea"/>
                <a:cs typeface="+mn-cs"/>
              </a:rPr>
              <a:t>credit</a:t>
            </a:r>
            <a:r>
              <a:rPr lang="en-US" sz="1200" b="0" i="0" kern="1200" dirty="0">
                <a:solidFill>
                  <a:schemeClr val="tx1"/>
                </a:solidFill>
                <a:effectLst/>
                <a:latin typeface="+mn-lt"/>
                <a:ea typeface="+mn-ea"/>
                <a:cs typeface="+mn-cs"/>
              </a:rPr>
              <a:t>.</a:t>
            </a:r>
            <a:endParaRPr lang="en-US" dirty="0">
              <a:latin typeface="Arial" pitchFamily="34" charset="0"/>
            </a:endParaRPr>
          </a:p>
          <a:p>
            <a:endParaRPr lang="en-US" dirty="0">
              <a:latin typeface="Arial" pitchFamily="34" charset="0"/>
            </a:endParaRPr>
          </a:p>
          <a:p>
            <a:pPr marL="227364" indent="-227364">
              <a:lnSpc>
                <a:spcPct val="90000"/>
              </a:lnSpc>
            </a:pPr>
            <a:r>
              <a:rPr lang="en-US" sz="1000" dirty="0">
                <a:latin typeface="Verdana" panose="020B0604030504040204" pitchFamily="34" charset="0"/>
                <a:ea typeface="Verdana" panose="020B0604030504040204" pitchFamily="34" charset="0"/>
                <a:cs typeface="Verdana" panose="020B0604030504040204" pitchFamily="34" charset="0"/>
              </a:rPr>
              <a:t>Share the following key points to help students understand the importance of credit and interest:</a:t>
            </a:r>
          </a:p>
          <a:p>
            <a:pPr marL="686787" lvl="1" indent="-228929" eaLnBrk="1" hangingPunct="1">
              <a:lnSpc>
                <a:spcPct val="90000"/>
              </a:lnSpc>
              <a:buFontTx/>
              <a:buChar char="•"/>
              <a:defRPr/>
            </a:pPr>
            <a:r>
              <a:rPr lang="en-US" sz="1000" baseline="0" dirty="0">
                <a:latin typeface="Verdana" panose="020B0604030504040204" pitchFamily="34" charset="0"/>
                <a:ea typeface="Verdana" panose="020B0604030504040204" pitchFamily="34" charset="0"/>
                <a:cs typeface="Verdana" panose="020B0604030504040204" pitchFamily="34" charset="0"/>
              </a:rPr>
              <a:t>Credit </a:t>
            </a:r>
            <a:r>
              <a:rPr lang="en-US" sz="1000" b="0" i="0" u="none" strike="noStrike" kern="1200" baseline="0" dirty="0">
                <a:solidFill>
                  <a:schemeClr val="tx1"/>
                </a:solidFill>
                <a:latin typeface="Verdana" panose="020B0604030504040204" pitchFamily="34" charset="0"/>
                <a:ea typeface="Verdana" panose="020B0604030504040204" pitchFamily="34" charset="0"/>
                <a:cs typeface="Verdana" panose="020B0604030504040204" pitchFamily="34" charset="0"/>
              </a:rPr>
              <a:t>refers to the ability of a person or a business to borrow money from a lender with the intent or promise to pay the money back, usually with interest.</a:t>
            </a:r>
          </a:p>
          <a:p>
            <a:pPr marL="686787" marR="0" lvl="1" indent="-228929" algn="l" defTabSz="914400" rtl="0" eaLnBrk="1" fontAlgn="base" latinLnBrk="0" hangingPunct="1">
              <a:lnSpc>
                <a:spcPct val="90000"/>
              </a:lnSpc>
              <a:spcBef>
                <a:spcPct val="30000"/>
              </a:spcBef>
              <a:spcAft>
                <a:spcPct val="0"/>
              </a:spcAft>
              <a:buClrTx/>
              <a:buSzTx/>
              <a:buFontTx/>
              <a:buChar char="•"/>
              <a:tabLst/>
              <a:defRPr/>
            </a:pPr>
            <a:r>
              <a:rPr lang="en-US" sz="1000" b="0" i="0" u="none" strike="noStrike" kern="1200" baseline="0" dirty="0">
                <a:solidFill>
                  <a:schemeClr val="tx1"/>
                </a:solidFill>
                <a:latin typeface="Verdana" panose="020B0604030504040204" pitchFamily="34" charset="0"/>
                <a:ea typeface="Verdana" panose="020B0604030504040204" pitchFamily="34" charset="0"/>
                <a:cs typeface="Verdana" panose="020B0604030504040204" pitchFamily="34" charset="0"/>
              </a:rPr>
              <a:t>To earn credit, you first have to show lenders that you’re a good money manager.</a:t>
            </a:r>
          </a:p>
          <a:p>
            <a:pPr marL="686787" lvl="1" indent="-228929" eaLnBrk="1" hangingPunct="1">
              <a:lnSpc>
                <a:spcPct val="90000"/>
              </a:lnSpc>
              <a:buFontTx/>
              <a:buChar char="•"/>
              <a:defRPr/>
            </a:pPr>
            <a:r>
              <a:rPr lang="en-US" sz="1000" b="0" i="0" u="none" strike="noStrike" kern="1200" baseline="0" dirty="0">
                <a:solidFill>
                  <a:schemeClr val="tx1"/>
                </a:solidFill>
                <a:latin typeface="Verdana" panose="020B0604030504040204" pitchFamily="34" charset="0"/>
                <a:ea typeface="Verdana" panose="020B0604030504040204" pitchFamily="34" charset="0"/>
                <a:cs typeface="Verdana" panose="020B0604030504040204" pitchFamily="34" charset="0"/>
              </a:rPr>
              <a:t>When you borrow money from a parent, guardian, neighbor, or friend, you usually promise to pay it back by a certain time. They lend you the money because they trust you to keep your promise.</a:t>
            </a:r>
          </a:p>
          <a:p>
            <a:pPr marL="663641" lvl="1" indent="-219156">
              <a:lnSpc>
                <a:spcPct val="90000"/>
              </a:lnSpc>
              <a:buFontTx/>
              <a:buChar char="•"/>
            </a:pPr>
            <a:endParaRPr lang="en-US" sz="1000" dirty="0"/>
          </a:p>
          <a:p>
            <a:endParaRPr lang="en-US" dirty="0"/>
          </a:p>
        </p:txBody>
      </p:sp>
      <p:sp>
        <p:nvSpPr>
          <p:cNvPr id="4" name="Slide Number Placeholder 3"/>
          <p:cNvSpPr>
            <a:spLocks noGrp="1"/>
          </p:cNvSpPr>
          <p:nvPr>
            <p:ph type="sldNum" sz="quarter" idx="10"/>
          </p:nvPr>
        </p:nvSpPr>
        <p:spPr/>
        <p:txBody>
          <a:bodyPr/>
          <a:lstStyle/>
          <a:p>
            <a:fld id="{51536139-4B24-4CFC-976A-19CB08B9070A}" type="slidenum">
              <a:rPr lang="en-US" smtClean="0"/>
              <a:t>3</a:t>
            </a:fld>
            <a:endParaRPr lang="en-US" dirty="0"/>
          </a:p>
        </p:txBody>
      </p:sp>
    </p:spTree>
    <p:extLst>
      <p:ext uri="{BB962C8B-B14F-4D97-AF65-F5344CB8AC3E}">
        <p14:creationId xmlns:p14="http://schemas.microsoft.com/office/powerpoint/2010/main" val="16044578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227364" indent="-227364">
              <a:lnSpc>
                <a:spcPct val="90000"/>
              </a:lnSpc>
            </a:pPr>
            <a:r>
              <a:rPr lang="en-US" sz="1000" dirty="0">
                <a:latin typeface="Verdana" panose="020B0604030504040204" pitchFamily="34" charset="0"/>
                <a:ea typeface="Verdana" panose="020B0604030504040204" pitchFamily="34" charset="0"/>
                <a:cs typeface="Verdana" panose="020B0604030504040204" pitchFamily="34" charset="0"/>
              </a:rPr>
              <a:t>Share the following key points to help students understand the importance of credit and interest:</a:t>
            </a:r>
          </a:p>
          <a:p>
            <a:pPr marL="686787" lvl="1" indent="-228929" eaLnBrk="1" hangingPunct="1">
              <a:lnSpc>
                <a:spcPct val="90000"/>
              </a:lnSpc>
              <a:buFontTx/>
              <a:buChar char="•"/>
              <a:defRPr/>
            </a:pPr>
            <a:r>
              <a:rPr lang="en-US" sz="1000" baseline="0" dirty="0">
                <a:latin typeface="Verdana" panose="020B0604030504040204" pitchFamily="34" charset="0"/>
                <a:ea typeface="Verdana" panose="020B0604030504040204" pitchFamily="34" charset="0"/>
                <a:cs typeface="Verdana" panose="020B0604030504040204" pitchFamily="34" charset="0"/>
              </a:rPr>
              <a:t>Credit </a:t>
            </a:r>
            <a:r>
              <a:rPr lang="en-US" sz="1000" b="0" i="0" u="none" strike="noStrike" kern="1200" baseline="0" dirty="0">
                <a:solidFill>
                  <a:schemeClr val="tx1"/>
                </a:solidFill>
                <a:latin typeface="Verdana" panose="020B0604030504040204" pitchFamily="34" charset="0"/>
                <a:ea typeface="Verdana" panose="020B0604030504040204" pitchFamily="34" charset="0"/>
                <a:cs typeface="Verdana" panose="020B0604030504040204" pitchFamily="34" charset="0"/>
              </a:rPr>
              <a:t>refers to the ability of a person or a business to borrow money from a lender with the intent or promise to pay the money back, usually with interest.</a:t>
            </a:r>
          </a:p>
          <a:p>
            <a:pPr marL="686787" marR="0" lvl="1" indent="-228929" algn="l" defTabSz="914400" rtl="0" eaLnBrk="1" fontAlgn="base" latinLnBrk="0" hangingPunct="1">
              <a:lnSpc>
                <a:spcPct val="90000"/>
              </a:lnSpc>
              <a:spcBef>
                <a:spcPct val="30000"/>
              </a:spcBef>
              <a:spcAft>
                <a:spcPct val="0"/>
              </a:spcAft>
              <a:buClrTx/>
              <a:buSzTx/>
              <a:buFontTx/>
              <a:buChar char="•"/>
              <a:tabLst/>
              <a:defRPr/>
            </a:pPr>
            <a:r>
              <a:rPr lang="en-US" sz="1000" b="0" i="0" u="none" strike="noStrike" kern="1200" baseline="0" dirty="0">
                <a:solidFill>
                  <a:schemeClr val="tx1"/>
                </a:solidFill>
                <a:latin typeface="Verdana" panose="020B0604030504040204" pitchFamily="34" charset="0"/>
                <a:ea typeface="Verdana" panose="020B0604030504040204" pitchFamily="34" charset="0"/>
                <a:cs typeface="Verdana" panose="020B0604030504040204" pitchFamily="34" charset="0"/>
              </a:rPr>
              <a:t>To earn credit, you first have to show lenders that you’re a good money manager.</a:t>
            </a:r>
          </a:p>
          <a:p>
            <a:pPr marL="686787" lvl="1" indent="-228929" eaLnBrk="1" hangingPunct="1">
              <a:lnSpc>
                <a:spcPct val="90000"/>
              </a:lnSpc>
              <a:buFontTx/>
              <a:buChar char="•"/>
              <a:defRPr/>
            </a:pPr>
            <a:r>
              <a:rPr lang="en-US" sz="1000" b="0" i="0" u="none" strike="noStrike" kern="1200" baseline="0" dirty="0">
                <a:solidFill>
                  <a:schemeClr val="tx1"/>
                </a:solidFill>
                <a:latin typeface="Verdana" panose="020B0604030504040204" pitchFamily="34" charset="0"/>
                <a:ea typeface="Verdana" panose="020B0604030504040204" pitchFamily="34" charset="0"/>
                <a:cs typeface="Verdana" panose="020B0604030504040204" pitchFamily="34" charset="0"/>
              </a:rPr>
              <a:t>When you borrow money from a parent, guardian, neighbor, or friend, you usually promise to pay it back by a certain time. They lend you the money because they trust you to keep your promise.</a:t>
            </a:r>
          </a:p>
          <a:p>
            <a:endParaRPr lang="en-US" sz="1000"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pPr>
              <a:defRPr/>
            </a:pPr>
            <a:fld id="{B3B9F930-CCB2-4509-842B-4B524158FDF7}" type="slidenum">
              <a:rPr lang="en-US" smtClean="0"/>
              <a:pPr>
                <a:defRPr/>
              </a:pPr>
              <a:t>4</a:t>
            </a:fld>
            <a:endParaRPr lang="en-US" dirty="0"/>
          </a:p>
        </p:txBody>
      </p:sp>
    </p:spTree>
    <p:extLst>
      <p:ext uri="{BB962C8B-B14F-4D97-AF65-F5344CB8AC3E}">
        <p14:creationId xmlns:p14="http://schemas.microsoft.com/office/powerpoint/2010/main" val="1751541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227364" indent="-227364">
              <a:lnSpc>
                <a:spcPct val="90000"/>
              </a:lnSpc>
            </a:pPr>
            <a:r>
              <a:rPr lang="en-US" sz="1000">
                <a:latin typeface="Verdana" panose="020B0604030504040204" pitchFamily="34" charset="0"/>
                <a:ea typeface="Verdana" panose="020B0604030504040204" pitchFamily="34" charset="0"/>
                <a:cs typeface="Verdana" panose="020B0604030504040204" pitchFamily="34" charset="0"/>
              </a:rPr>
              <a:t>Share the following key points:</a:t>
            </a:r>
          </a:p>
          <a:p>
            <a:pPr marL="686787" marR="0" lvl="1" indent="-228929" algn="l" defTabSz="914400" rtl="0" eaLnBrk="1" fontAlgn="base" latinLnBrk="0" hangingPunct="1">
              <a:lnSpc>
                <a:spcPct val="90000"/>
              </a:lnSpc>
              <a:spcBef>
                <a:spcPct val="30000"/>
              </a:spcBef>
              <a:spcAft>
                <a:spcPct val="0"/>
              </a:spcAft>
              <a:buClrTx/>
              <a:buSzTx/>
              <a:buFontTx/>
              <a:buChar char="•"/>
              <a:tabLst/>
              <a:defRPr/>
            </a:pPr>
            <a:r>
              <a:rPr lang="en-US" sz="10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rPr>
              <a:t>Taking personal responsibility means keeping your promise to pay back the money you owe.</a:t>
            </a:r>
          </a:p>
          <a:p>
            <a:pPr marL="686787" lvl="1" indent="-228929" eaLnBrk="1" hangingPunct="1">
              <a:lnSpc>
                <a:spcPct val="90000"/>
              </a:lnSpc>
              <a:buFontTx/>
              <a:buChar char="•"/>
              <a:defRPr/>
            </a:pPr>
            <a:r>
              <a:rPr lang="en-US" sz="10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rPr>
              <a:t>Not everyone can borrow money from a bank. Credit is a privilege—and it’s granted only to those who have demonstrated their ability to manage their money.</a:t>
            </a:r>
          </a:p>
          <a:p>
            <a:pPr marL="686787" lvl="1" indent="-228929" eaLnBrk="1" hangingPunct="1">
              <a:lnSpc>
                <a:spcPct val="90000"/>
              </a:lnSpc>
              <a:buFontTx/>
              <a:buChar char="•"/>
              <a:defRPr/>
            </a:pPr>
            <a:r>
              <a:rPr lang="en-US" sz="10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rPr>
              <a:t>Credit can give you added flexibility to buy things when you need them—but you should only use credit if your budget shows you can pay the money back.</a:t>
            </a:r>
          </a:p>
          <a:p>
            <a:pPr marL="686787" lvl="1" indent="-228929" eaLnBrk="1" hangingPunct="1">
              <a:lnSpc>
                <a:spcPct val="90000"/>
              </a:lnSpc>
              <a:buFontTx/>
              <a:buChar char="•"/>
              <a:defRPr/>
            </a:pPr>
            <a:endParaRPr lang="en-US" sz="1000" b="0" i="0" u="none" strike="noStrike" kern="1200" baseline="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pPr>
              <a:defRPr/>
            </a:pPr>
            <a:fld id="{B3B9F930-CCB2-4509-842B-4B524158FDF7}" type="slidenum">
              <a:rPr lang="en-US" smtClean="0"/>
              <a:pPr>
                <a:defRPr/>
              </a:pPr>
              <a:t>5</a:t>
            </a:fld>
            <a:endParaRPr lang="en-US" dirty="0"/>
          </a:p>
        </p:txBody>
      </p:sp>
    </p:spTree>
    <p:extLst>
      <p:ext uri="{BB962C8B-B14F-4D97-AF65-F5344CB8AC3E}">
        <p14:creationId xmlns:p14="http://schemas.microsoft.com/office/powerpoint/2010/main" val="5810528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227364" indent="-227364">
              <a:lnSpc>
                <a:spcPct val="90000"/>
              </a:lnSpc>
            </a:pPr>
            <a:r>
              <a:rPr lang="en-US" sz="1000" dirty="0">
                <a:latin typeface="Verdana" panose="020B0604030504040204" pitchFamily="34" charset="0"/>
                <a:ea typeface="Verdana" panose="020B0604030504040204" pitchFamily="34" charset="0"/>
                <a:cs typeface="Verdana" panose="020B0604030504040204" pitchFamily="34" charset="0"/>
              </a:rPr>
              <a:t>Share the following key points:</a:t>
            </a:r>
          </a:p>
          <a:p>
            <a:pPr marL="686787" lvl="1" indent="-228929" eaLnBrk="1" hangingPunct="1">
              <a:lnSpc>
                <a:spcPct val="90000"/>
              </a:lnSpc>
              <a:buFontTx/>
              <a:buChar char="•"/>
              <a:defRPr/>
            </a:pPr>
            <a:r>
              <a:rPr lang="en-US" sz="1000" b="0" i="0" u="none" strike="noStrike" kern="1200" baseline="0" dirty="0">
                <a:solidFill>
                  <a:schemeClr val="tx1"/>
                </a:solidFill>
                <a:latin typeface="Verdana" panose="020B0604030504040204" pitchFamily="34" charset="0"/>
                <a:ea typeface="Verdana" panose="020B0604030504040204" pitchFamily="34" charset="0"/>
                <a:cs typeface="Verdana" panose="020B0604030504040204" pitchFamily="34" charset="0"/>
              </a:rPr>
              <a:t>When you borrow money from a bank, the bank is giving you credit.</a:t>
            </a:r>
          </a:p>
          <a:p>
            <a:pPr marL="686787" lvl="1" indent="-228929" eaLnBrk="1" hangingPunct="1">
              <a:lnSpc>
                <a:spcPct val="90000"/>
              </a:lnSpc>
              <a:buFontTx/>
              <a:buChar char="•"/>
              <a:defRPr/>
            </a:pPr>
            <a:r>
              <a:rPr lang="en-US" sz="1000" b="0" i="0" u="none" strike="noStrike" kern="1200" baseline="0" dirty="0">
                <a:solidFill>
                  <a:schemeClr val="tx1"/>
                </a:solidFill>
                <a:latin typeface="Verdana" panose="020B0604030504040204" pitchFamily="34" charset="0"/>
                <a:ea typeface="Verdana" panose="020B0604030504040204" pitchFamily="34" charset="0"/>
                <a:cs typeface="Verdana" panose="020B0604030504040204" pitchFamily="34" charset="0"/>
              </a:rPr>
              <a:t>One type of credit is a loan—for example, borrowing money to buy a car. Another type of credit is in the form of credit cards.</a:t>
            </a:r>
          </a:p>
          <a:p>
            <a:pPr marL="686787" lvl="1" indent="-228929" eaLnBrk="1" hangingPunct="1">
              <a:lnSpc>
                <a:spcPct val="90000"/>
              </a:lnSpc>
              <a:buFontTx/>
              <a:buChar char="•"/>
              <a:defRPr/>
            </a:pPr>
            <a:r>
              <a:rPr lang="en-US" sz="1000" b="0" i="0" u="none" strike="noStrike" kern="1200" baseline="0" dirty="0">
                <a:solidFill>
                  <a:schemeClr val="tx1"/>
                </a:solidFill>
                <a:latin typeface="Verdana" panose="020B0604030504040204" pitchFamily="34" charset="0"/>
                <a:ea typeface="Verdana" panose="020B0604030504040204" pitchFamily="34" charset="0"/>
                <a:cs typeface="Verdana" panose="020B0604030504040204" pitchFamily="34" charset="0"/>
              </a:rPr>
              <a:t>Adults can apply for credit cards. When you have a credit card, it means the lender is lending you money and allowing you to pay it back over time.</a:t>
            </a:r>
          </a:p>
          <a:p>
            <a:pPr marL="686787" lvl="1" indent="-228929" eaLnBrk="1" hangingPunct="1">
              <a:lnSpc>
                <a:spcPct val="90000"/>
              </a:lnSpc>
              <a:buFontTx/>
              <a:buChar char="•"/>
              <a:defRPr/>
            </a:pPr>
            <a:r>
              <a:rPr lang="en-US" sz="1000" b="0" i="0" u="none" strike="noStrike" kern="1200" baseline="0" dirty="0">
                <a:solidFill>
                  <a:schemeClr val="tx1"/>
                </a:solidFill>
                <a:latin typeface="Verdana" panose="020B0604030504040204" pitchFamily="34" charset="0"/>
                <a:ea typeface="Verdana" panose="020B0604030504040204" pitchFamily="34" charset="0"/>
                <a:cs typeface="Verdana" panose="020B0604030504040204" pitchFamily="34" charset="0"/>
              </a:rPr>
              <a:t>But the lender typically puts a limit on how much you may spend or charge on your card. This is called your credit limit or spending limit.</a:t>
            </a:r>
          </a:p>
          <a:p>
            <a:pPr marL="686787" lvl="1" indent="-228929" eaLnBrk="1" hangingPunct="1">
              <a:lnSpc>
                <a:spcPct val="90000"/>
              </a:lnSpc>
              <a:buFontTx/>
              <a:buChar char="•"/>
              <a:defRPr/>
            </a:pPr>
            <a:r>
              <a:rPr lang="en-US" sz="1000" b="0" i="0" u="none" strike="noStrike" kern="1200" baseline="0" dirty="0">
                <a:solidFill>
                  <a:schemeClr val="tx1"/>
                </a:solidFill>
                <a:latin typeface="Verdana" panose="020B0604030504040204" pitchFamily="34" charset="0"/>
                <a:ea typeface="Verdana" panose="020B0604030504040204" pitchFamily="34" charset="0"/>
                <a:cs typeface="Verdana" panose="020B0604030504040204" pitchFamily="34" charset="0"/>
              </a:rPr>
              <a:t>When you have a credit card, each month you have to pay what’s called the minimum payment. The lender will calculate how much that is. The minimum is the least amount of money you can pay on your credit card every month.</a:t>
            </a:r>
          </a:p>
          <a:p>
            <a:pPr marL="686787" lvl="1" indent="-228929" eaLnBrk="1" hangingPunct="1">
              <a:lnSpc>
                <a:spcPct val="90000"/>
              </a:lnSpc>
              <a:buFontTx/>
              <a:buChar char="•"/>
              <a:defRPr/>
            </a:pPr>
            <a:endParaRPr lang="en-US" sz="1000" b="0" i="0" u="none" strike="noStrike" kern="1200" baseline="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227364" indent="-227364">
              <a:lnSpc>
                <a:spcPct val="90000"/>
              </a:lnSpc>
            </a:pPr>
            <a:r>
              <a:rPr lang="en-US" sz="1000" dirty="0">
                <a:latin typeface="Verdana" panose="020B0604030504040204" pitchFamily="34" charset="0"/>
                <a:ea typeface="Verdana" panose="020B0604030504040204" pitchFamily="34" charset="0"/>
                <a:cs typeface="Verdana" panose="020B0604030504040204" pitchFamily="34" charset="0"/>
              </a:rPr>
              <a:t>Share the following key points:</a:t>
            </a:r>
          </a:p>
          <a:p>
            <a:pPr marL="686787" lvl="1" indent="-228929" eaLnBrk="1" hangingPunct="1">
              <a:lnSpc>
                <a:spcPct val="90000"/>
              </a:lnSpc>
              <a:buFontTx/>
              <a:buChar char="•"/>
              <a:defRPr/>
            </a:pPr>
            <a:r>
              <a:rPr lang="en-US" sz="1000" b="0" i="0" u="none" strike="noStrike" kern="1200" baseline="0" dirty="0">
                <a:solidFill>
                  <a:schemeClr val="tx1"/>
                </a:solidFill>
                <a:latin typeface="Verdana" panose="020B0604030504040204" pitchFamily="34" charset="0"/>
                <a:ea typeface="Verdana" panose="020B0604030504040204" pitchFamily="34" charset="0"/>
                <a:cs typeface="Verdana" panose="020B0604030504040204" pitchFamily="34" charset="0"/>
              </a:rPr>
              <a:t>When you use a credit card—say, to purchase a video game—you’re taking responsibility to pay the money back.</a:t>
            </a:r>
          </a:p>
          <a:p>
            <a:pPr marL="686787" lvl="1" indent="-228929" eaLnBrk="1" hangingPunct="1">
              <a:lnSpc>
                <a:spcPct val="90000"/>
              </a:lnSpc>
              <a:buFontTx/>
              <a:buChar char="•"/>
              <a:defRPr/>
            </a:pPr>
            <a:r>
              <a:rPr lang="en-US" sz="1000" b="0" i="0" u="none" strike="noStrike" kern="1200" baseline="0" dirty="0">
                <a:solidFill>
                  <a:schemeClr val="tx1"/>
                </a:solidFill>
                <a:latin typeface="Verdana" panose="020B0604030504040204" pitchFamily="34" charset="0"/>
                <a:ea typeface="Verdana" panose="020B0604030504040204" pitchFamily="34" charset="0"/>
                <a:cs typeface="Verdana" panose="020B0604030504040204" pitchFamily="34" charset="0"/>
              </a:rPr>
              <a:t>You can pay it all at once or in monthly payments. But—if you pay it back over time, then you have to pay interest.</a:t>
            </a:r>
          </a:p>
          <a:p>
            <a:pPr marL="686787" lvl="1" indent="-228929" eaLnBrk="1" hangingPunct="1">
              <a:lnSpc>
                <a:spcPct val="90000"/>
              </a:lnSpc>
              <a:buFontTx/>
              <a:buChar char="•"/>
              <a:defRPr/>
            </a:pPr>
            <a:r>
              <a:rPr lang="en-US" sz="1000" b="0" i="0" u="none" strike="noStrike" kern="1200" baseline="0" dirty="0">
                <a:solidFill>
                  <a:schemeClr val="tx1"/>
                </a:solidFill>
                <a:latin typeface="Verdana" panose="020B0604030504040204" pitchFamily="34" charset="0"/>
                <a:ea typeface="Verdana" panose="020B0604030504040204" pitchFamily="34" charset="0"/>
                <a:cs typeface="Verdana" panose="020B0604030504040204" pitchFamily="34" charset="0"/>
              </a:rPr>
              <a:t>With credit, like loans and credit cards, you have to pay interest. And with credit cards, the interest rate can be </a:t>
            </a:r>
            <a:r>
              <a:rPr lang="en-US" sz="1000" b="0" i="1" u="none" strike="noStrike" kern="1200" baseline="0" dirty="0">
                <a:solidFill>
                  <a:schemeClr val="tx1"/>
                </a:solidFill>
                <a:latin typeface="Verdana" panose="020B0604030504040204" pitchFamily="34" charset="0"/>
                <a:ea typeface="Verdana" panose="020B0604030504040204" pitchFamily="34" charset="0"/>
                <a:cs typeface="Verdana" panose="020B0604030504040204" pitchFamily="34" charset="0"/>
              </a:rPr>
              <a:t>very high</a:t>
            </a:r>
            <a:r>
              <a:rPr lang="en-US" sz="1000" b="0" i="0" u="none" strike="noStrike" kern="1200" baseline="0" dirty="0">
                <a:solidFill>
                  <a:schemeClr val="tx1"/>
                </a:solidFill>
                <a:latin typeface="Verdana" panose="020B0604030504040204" pitchFamily="34" charset="0"/>
                <a:ea typeface="Verdana" panose="020B0604030504040204" pitchFamily="34" charset="0"/>
                <a:cs typeface="Verdana" panose="020B0604030504040204" pitchFamily="34" charset="0"/>
              </a:rPr>
              <a:t>.</a:t>
            </a:r>
          </a:p>
          <a:p>
            <a:pPr marL="686787" marR="0" lvl="1" indent="-228929" algn="l" defTabSz="914400" rtl="0" eaLnBrk="1" fontAlgn="base" latinLnBrk="0" hangingPunct="1">
              <a:lnSpc>
                <a:spcPct val="90000"/>
              </a:lnSpc>
              <a:spcBef>
                <a:spcPct val="30000"/>
              </a:spcBef>
              <a:spcAft>
                <a:spcPct val="0"/>
              </a:spcAft>
              <a:buClrTx/>
              <a:buSzTx/>
              <a:buFontTx/>
              <a:buChar char="•"/>
              <a:tabLst/>
              <a:defRPr/>
            </a:pPr>
            <a:r>
              <a:rPr lang="en-US" sz="1000" b="0" i="0" u="none" strike="noStrike" kern="1200" baseline="0" dirty="0">
                <a:solidFill>
                  <a:schemeClr val="tx1"/>
                </a:solidFill>
                <a:latin typeface="Verdana" panose="020B0604030504040204" pitchFamily="34" charset="0"/>
                <a:ea typeface="Verdana" panose="020B0604030504040204" pitchFamily="34" charset="0"/>
                <a:cs typeface="Verdana" panose="020B0604030504040204" pitchFamily="34" charset="0"/>
              </a:rPr>
              <a:t>Think about it: the slower you pay, the more interest you’ll have to pay every month. This interest is charged on every cent of the money you borrowed that you haven’t repaid yet.</a:t>
            </a:r>
          </a:p>
          <a:p>
            <a:pPr marL="686787" marR="0" lvl="1" indent="-228929" algn="l" defTabSz="914400" rtl="0" eaLnBrk="1" fontAlgn="base" latinLnBrk="0" hangingPunct="1">
              <a:lnSpc>
                <a:spcPct val="90000"/>
              </a:lnSpc>
              <a:spcBef>
                <a:spcPct val="30000"/>
              </a:spcBef>
              <a:spcAft>
                <a:spcPct val="0"/>
              </a:spcAft>
              <a:buClrTx/>
              <a:buSzTx/>
              <a:buFontTx/>
              <a:buChar char="•"/>
              <a:tabLst/>
              <a:defRPr/>
            </a:pPr>
            <a:r>
              <a:rPr lang="en-US" sz="1000" b="0" i="0" u="none" strike="noStrike" kern="1200" baseline="0" dirty="0">
                <a:solidFill>
                  <a:schemeClr val="tx1"/>
                </a:solidFill>
                <a:latin typeface="Verdana" panose="020B0604030504040204" pitchFamily="34" charset="0"/>
                <a:ea typeface="Verdana" panose="020B0604030504040204" pitchFamily="34" charset="0"/>
                <a:cs typeface="Verdana" panose="020B0604030504040204" pitchFamily="34" charset="0"/>
              </a:rPr>
              <a:t>So you see? When you buy something with a credit card and take time to pay it back, you end up paying more for your purchase than if you’d bought it with cash.</a:t>
            </a:r>
          </a:p>
          <a:p>
            <a:pPr marL="686787" marR="0" lvl="1" indent="-228929" algn="l" defTabSz="914400" rtl="0" eaLnBrk="1" fontAlgn="base" latinLnBrk="0" hangingPunct="1">
              <a:lnSpc>
                <a:spcPct val="90000"/>
              </a:lnSpc>
              <a:spcBef>
                <a:spcPct val="30000"/>
              </a:spcBef>
              <a:spcAft>
                <a:spcPct val="0"/>
              </a:spcAft>
              <a:buClrTx/>
              <a:buSzTx/>
              <a:buFontTx/>
              <a:buChar char="•"/>
              <a:tabLst/>
              <a:defRPr/>
            </a:pPr>
            <a:r>
              <a:rPr lang="en-US" sz="1000" b="0" i="0" u="none" strike="noStrike" kern="1200" baseline="0" dirty="0">
                <a:solidFill>
                  <a:schemeClr val="tx1"/>
                </a:solidFill>
                <a:latin typeface="Verdana" panose="020B0604030504040204" pitchFamily="34" charset="0"/>
                <a:ea typeface="Verdana" panose="020B0604030504040204" pitchFamily="34" charset="0"/>
                <a:cs typeface="Verdana" panose="020B0604030504040204" pitchFamily="34" charset="0"/>
              </a:rPr>
              <a:t>Credit cards are good when you’re buying something you know you can pay back quickly or for emergencies.</a:t>
            </a:r>
          </a:p>
          <a:p>
            <a:pPr marL="686787" marR="0" lvl="1" indent="-228929" algn="l" defTabSz="914400" rtl="0" eaLnBrk="1" fontAlgn="base" latinLnBrk="0" hangingPunct="1">
              <a:lnSpc>
                <a:spcPct val="90000"/>
              </a:lnSpc>
              <a:spcBef>
                <a:spcPct val="30000"/>
              </a:spcBef>
              <a:spcAft>
                <a:spcPct val="0"/>
              </a:spcAft>
              <a:buClrTx/>
              <a:buSzTx/>
              <a:buFontTx/>
              <a:buChar char="•"/>
              <a:tabLst/>
              <a:defRPr/>
            </a:pPr>
            <a:r>
              <a:rPr lang="en-US" sz="1000" b="0" i="0" u="none" strike="noStrike" kern="1200" baseline="0" dirty="0">
                <a:solidFill>
                  <a:schemeClr val="tx1"/>
                </a:solidFill>
                <a:latin typeface="Verdana" panose="020B0604030504040204" pitchFamily="34" charset="0"/>
                <a:ea typeface="Verdana" panose="020B0604030504040204" pitchFamily="34" charset="0"/>
                <a:cs typeface="Verdana" panose="020B0604030504040204" pitchFamily="34" charset="0"/>
              </a:rPr>
              <a:t>Different credit cards have different interest rates—so shop around for a card with a low rate.</a:t>
            </a:r>
          </a:p>
          <a:p>
            <a:pPr marL="457858" lvl="1" indent="0" eaLnBrk="1" hangingPunct="1">
              <a:lnSpc>
                <a:spcPct val="90000"/>
              </a:lnSpc>
              <a:buFontTx/>
              <a:buNone/>
              <a:defRPr/>
            </a:pPr>
            <a:endParaRPr lang="en-US" sz="1000" b="0" i="0" u="none" strike="noStrike" kern="1200" baseline="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457858" lvl="1" indent="0" eaLnBrk="1" hangingPunct="1">
              <a:lnSpc>
                <a:spcPct val="90000"/>
              </a:lnSpc>
              <a:buFontTx/>
              <a:buNone/>
              <a:defRPr/>
            </a:pPr>
            <a:endParaRPr lang="en-US" sz="1200" b="0" i="0" u="none" strike="noStrike" kern="1200" baseline="0" dirty="0">
              <a:solidFill>
                <a:schemeClr val="tx1"/>
              </a:solidFill>
              <a:latin typeface="Verdana"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pPr>
              <a:defRPr/>
            </a:pPr>
            <a:fld id="{B3B9F930-CCB2-4509-842B-4B524158FDF7}" type="slidenum">
              <a:rPr lang="en-US" smtClean="0"/>
              <a:pPr>
                <a:defRPr/>
              </a:pPr>
              <a:t>6</a:t>
            </a:fld>
            <a:endParaRPr lang="en-US" dirty="0"/>
          </a:p>
        </p:txBody>
      </p:sp>
    </p:spTree>
    <p:extLst>
      <p:ext uri="{BB962C8B-B14F-4D97-AF65-F5344CB8AC3E}">
        <p14:creationId xmlns:p14="http://schemas.microsoft.com/office/powerpoint/2010/main" val="2062189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227364" indent="-227364">
              <a:lnSpc>
                <a:spcPct val="90000"/>
              </a:lnSpc>
            </a:pPr>
            <a:r>
              <a:rPr lang="en-US" sz="1000" dirty="0">
                <a:latin typeface="Verdana" panose="020B0604030504040204" pitchFamily="34" charset="0"/>
                <a:ea typeface="Verdana" panose="020B0604030504040204" pitchFamily="34" charset="0"/>
                <a:cs typeface="Verdana" panose="020B0604030504040204" pitchFamily="34" charset="0"/>
              </a:rPr>
              <a:t>Share the following key points:</a:t>
            </a:r>
          </a:p>
          <a:p>
            <a:pPr marL="686787" lvl="1" indent="-228929" eaLnBrk="1" hangingPunct="1">
              <a:lnSpc>
                <a:spcPct val="90000"/>
              </a:lnSpc>
              <a:buFontTx/>
              <a:buChar char="•"/>
              <a:defRPr/>
            </a:pPr>
            <a:r>
              <a:rPr lang="en-US" sz="1000" b="0" i="0" u="none" strike="noStrike" kern="1200" baseline="0" dirty="0">
                <a:solidFill>
                  <a:schemeClr val="tx1"/>
                </a:solidFill>
                <a:latin typeface="Verdana" panose="020B0604030504040204" pitchFamily="34" charset="0"/>
                <a:ea typeface="Verdana" panose="020B0604030504040204" pitchFamily="34" charset="0"/>
                <a:cs typeface="Verdana" panose="020B0604030504040204" pitchFamily="34" charset="0"/>
              </a:rPr>
              <a:t>With loans, you borrow all the money up front—all at once—and pay it back within a specific period of time.</a:t>
            </a:r>
          </a:p>
          <a:p>
            <a:pPr marL="686787" lvl="1" indent="-228929" eaLnBrk="1" hangingPunct="1">
              <a:lnSpc>
                <a:spcPct val="90000"/>
              </a:lnSpc>
              <a:buFontTx/>
              <a:buChar char="•"/>
              <a:defRPr/>
            </a:pPr>
            <a:r>
              <a:rPr lang="en-US" sz="1000" b="0" i="0" u="none" strike="noStrike" kern="1200" baseline="0" dirty="0">
                <a:solidFill>
                  <a:schemeClr val="tx1"/>
                </a:solidFill>
                <a:latin typeface="Verdana" panose="020B0604030504040204" pitchFamily="34" charset="0"/>
                <a:ea typeface="Verdana" panose="020B0604030504040204" pitchFamily="34" charset="0"/>
                <a:cs typeface="Verdana" panose="020B0604030504040204" pitchFamily="34" charset="0"/>
              </a:rPr>
              <a:t>With loans, you also have to pay interest—but it’s usually less interest than you’d pay with a credit card.</a:t>
            </a:r>
          </a:p>
          <a:p>
            <a:pPr marL="686787" lvl="1" indent="-228929" eaLnBrk="1" hangingPunct="1">
              <a:lnSpc>
                <a:spcPct val="90000"/>
              </a:lnSpc>
              <a:buFontTx/>
              <a:buChar char="•"/>
              <a:defRPr/>
            </a:pPr>
            <a:r>
              <a:rPr lang="en-US" sz="1000" b="0" i="0" u="none" strike="noStrike" kern="1200" baseline="0" dirty="0">
                <a:solidFill>
                  <a:schemeClr val="tx1"/>
                </a:solidFill>
                <a:latin typeface="Verdana" panose="020B0604030504040204" pitchFamily="34" charset="0"/>
                <a:ea typeface="Verdana" panose="020B0604030504040204" pitchFamily="34" charset="0"/>
                <a:cs typeface="Verdana" panose="020B0604030504040204" pitchFamily="34" charset="0"/>
              </a:rPr>
              <a:t>It’s good to shop around for a loan with the lowest interest rate.</a:t>
            </a:r>
          </a:p>
          <a:p>
            <a:pPr marL="686787" lvl="1" indent="-228929" eaLnBrk="1" hangingPunct="1">
              <a:lnSpc>
                <a:spcPct val="90000"/>
              </a:lnSpc>
              <a:buFontTx/>
              <a:buChar char="•"/>
              <a:defRPr/>
            </a:pPr>
            <a:r>
              <a:rPr lang="en-US" sz="1000" b="0" i="0" u="none" strike="noStrike" kern="1200" baseline="0" dirty="0">
                <a:solidFill>
                  <a:schemeClr val="tx1"/>
                </a:solidFill>
                <a:latin typeface="Verdana" panose="020B0604030504040204" pitchFamily="34" charset="0"/>
                <a:ea typeface="Verdana" panose="020B0604030504040204" pitchFamily="34" charset="0"/>
                <a:cs typeface="Verdana" panose="020B0604030504040204" pitchFamily="34" charset="0"/>
              </a:rPr>
              <a:t>Loans are great if you’re buying very expensive things like cars or homes, or paying for a college education.</a:t>
            </a:r>
          </a:p>
          <a:p>
            <a:endParaRPr lang="en-US" sz="1000" b="0" i="0" u="none" strike="noStrike" kern="1200" baseline="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pPr>
              <a:defRPr/>
            </a:pPr>
            <a:fld id="{B3B9F930-CCB2-4509-842B-4B524158FDF7}" type="slidenum">
              <a:rPr lang="en-US" smtClean="0"/>
              <a:pPr>
                <a:defRPr/>
              </a:pPr>
              <a:t>7</a:t>
            </a:fld>
            <a:endParaRPr lang="en-US" dirty="0"/>
          </a:p>
        </p:txBody>
      </p:sp>
    </p:spTree>
    <p:extLst>
      <p:ext uri="{BB962C8B-B14F-4D97-AF65-F5344CB8AC3E}">
        <p14:creationId xmlns:p14="http://schemas.microsoft.com/office/powerpoint/2010/main" val="2286622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9156" indent="-219156">
              <a:lnSpc>
                <a:spcPct val="90000"/>
              </a:lnSpc>
            </a:pPr>
            <a:r>
              <a:rPr lang="en-US" sz="1000" dirty="0"/>
              <a:t>Watch the video with participants to give</a:t>
            </a:r>
            <a:r>
              <a:rPr lang="en-US" sz="1000" baseline="0" dirty="0"/>
              <a:t> a quick overview of what loans and borrowing are.  Ask them what the difference is between loans and credit cards.</a:t>
            </a:r>
            <a:endParaRPr lang="en-US" sz="1000" dirty="0"/>
          </a:p>
          <a:p>
            <a:pPr marL="663641" lvl="1" indent="-219156">
              <a:lnSpc>
                <a:spcPct val="90000"/>
              </a:lnSpc>
              <a:buFontTx/>
              <a:buChar char="•"/>
            </a:pPr>
            <a:endParaRPr lang="en-US" sz="1000" dirty="0"/>
          </a:p>
          <a:p>
            <a:endParaRPr lang="en-US" dirty="0"/>
          </a:p>
        </p:txBody>
      </p:sp>
      <p:sp>
        <p:nvSpPr>
          <p:cNvPr id="4" name="Slide Number Placeholder 3"/>
          <p:cNvSpPr>
            <a:spLocks noGrp="1"/>
          </p:cNvSpPr>
          <p:nvPr>
            <p:ph type="sldNum" sz="quarter" idx="10"/>
          </p:nvPr>
        </p:nvSpPr>
        <p:spPr/>
        <p:txBody>
          <a:bodyPr/>
          <a:lstStyle/>
          <a:p>
            <a:fld id="{51536139-4B24-4CFC-976A-19CB08B9070A}" type="slidenum">
              <a:rPr lang="en-US" smtClean="0"/>
              <a:t>8</a:t>
            </a:fld>
            <a:endParaRPr lang="en-US" dirty="0"/>
          </a:p>
        </p:txBody>
      </p:sp>
    </p:spTree>
    <p:extLst>
      <p:ext uri="{BB962C8B-B14F-4D97-AF65-F5344CB8AC3E}">
        <p14:creationId xmlns:p14="http://schemas.microsoft.com/office/powerpoint/2010/main" val="3985108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p:spPr>
      </p:sp>
      <p:sp>
        <p:nvSpPr>
          <p:cNvPr id="68611" name="Notes Placeholder 2"/>
          <p:cNvSpPr>
            <a:spLocks noGrp="1"/>
          </p:cNvSpPr>
          <p:nvPr>
            <p:ph type="body" idx="1"/>
          </p:nvPr>
        </p:nvSpPr>
        <p:spPr>
          <a:noFill/>
          <a:ln/>
        </p:spPr>
        <p:txBody>
          <a:bodyPr>
            <a:norm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Tell participants that the three main credit agencies for credit reports are Equifax, Transunion and Experian.  Let them know what the companies track.</a:t>
            </a:r>
          </a:p>
          <a:p>
            <a:pPr eaLnBrk="1" hangingPunct="1">
              <a:spcBef>
                <a:spcPct val="0"/>
              </a:spcBef>
            </a:pPr>
            <a:endParaRPr lang="en-US" sz="1200" dirty="0"/>
          </a:p>
        </p:txBody>
      </p:sp>
      <p:sp>
        <p:nvSpPr>
          <p:cNvPr id="68612" name="Slide Number Placeholder 3"/>
          <p:cNvSpPr>
            <a:spLocks noGrp="1"/>
          </p:cNvSpPr>
          <p:nvPr>
            <p:ph type="sldNum" sz="quarter" idx="5"/>
          </p:nvPr>
        </p:nvSpPr>
        <p:spPr>
          <a:noFill/>
        </p:spPr>
        <p:txBody>
          <a:bodyPr/>
          <a:lstStyle/>
          <a:p>
            <a:fld id="{236D9A84-D349-4C32-88DE-BB4C60AC8DA2}" type="slidenum">
              <a:rPr lang="en-US" smtClean="0">
                <a:ea typeface="ヒラギノ角ゴ Pro W3" pitchFamily="1" charset="-128"/>
              </a:rPr>
              <a:pPr/>
              <a:t>9</a:t>
            </a:fld>
            <a:endParaRPr lang="en-US">
              <a:ea typeface="ヒラギノ角ゴ Pro W3" pitchFamily="1" charset="-128"/>
            </a:endParaRPr>
          </a:p>
        </p:txBody>
      </p:sp>
    </p:spTree>
    <p:extLst>
      <p:ext uri="{BB962C8B-B14F-4D97-AF65-F5344CB8AC3E}">
        <p14:creationId xmlns:p14="http://schemas.microsoft.com/office/powerpoint/2010/main" val="35957202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9394" name="Rectangle 2"/>
          <p:cNvSpPr>
            <a:spLocks noGrp="1" noChangeArrowheads="1"/>
          </p:cNvSpPr>
          <p:nvPr>
            <p:ph type="ctrTitle"/>
          </p:nvPr>
        </p:nvSpPr>
        <p:spPr>
          <a:xfrm>
            <a:off x="550863" y="2015825"/>
            <a:ext cx="8043862" cy="1554480"/>
          </a:xfrm>
        </p:spPr>
        <p:txBody>
          <a:bodyPr lIns="0" tIns="0" rIns="0" bIns="0" anchor="b"/>
          <a:lstStyle>
            <a:lvl1pPr>
              <a:lnSpc>
                <a:spcPts val="5000"/>
              </a:lnSpc>
              <a:defRPr sz="4000" b="0" spc="-100" baseline="0">
                <a:latin typeface="Century Gothic" panose="020B0502020202020204" pitchFamily="34" charset="0"/>
              </a:defRPr>
            </a:lvl1pPr>
          </a:lstStyle>
          <a:p>
            <a:r>
              <a:rPr lang="en-US" dirty="0"/>
              <a:t>Click to edit Master title style</a:t>
            </a:r>
          </a:p>
        </p:txBody>
      </p:sp>
      <p:sp>
        <p:nvSpPr>
          <p:cNvPr id="59395" name="Rectangle 3"/>
          <p:cNvSpPr>
            <a:spLocks noGrp="1" noChangeArrowheads="1"/>
          </p:cNvSpPr>
          <p:nvPr>
            <p:ph type="subTitle" idx="1"/>
          </p:nvPr>
        </p:nvSpPr>
        <p:spPr>
          <a:xfrm>
            <a:off x="550863" y="4077382"/>
            <a:ext cx="8043862" cy="1828800"/>
          </a:xfrm>
        </p:spPr>
        <p:txBody>
          <a:bodyPr lIns="0" tIns="0" rIns="0" bIns="0"/>
          <a:lstStyle>
            <a:lvl1pPr marL="0" indent="0">
              <a:buFont typeface="Wingdings" pitchFamily="2" charset="2"/>
              <a:buNone/>
              <a:defRPr sz="20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subtitle style</a:t>
            </a:r>
          </a:p>
        </p:txBody>
      </p:sp>
      <p:pic>
        <p:nvPicPr>
          <p:cNvPr id="5" name="Picture 4" descr="HOB Logo.horizontal_w-tag_CMYK.jpg"/>
          <p:cNvPicPr>
            <a:picLocks noChangeAspect="1"/>
          </p:cNvPicPr>
          <p:nvPr userDrawn="1"/>
        </p:nvPicPr>
        <p:blipFill>
          <a:blip r:embed="rId3" cstate="print"/>
          <a:stretch>
            <a:fillRect/>
          </a:stretch>
        </p:blipFill>
        <p:spPr>
          <a:xfrm>
            <a:off x="534389" y="254993"/>
            <a:ext cx="3657600" cy="1030309"/>
          </a:xfrm>
          <a:prstGeom prst="rect">
            <a:avLst/>
          </a:prstGeom>
        </p:spPr>
      </p:pic>
      <p:sp>
        <p:nvSpPr>
          <p:cNvPr id="7" name="Line 9"/>
          <p:cNvSpPr>
            <a:spLocks noChangeShapeType="1"/>
          </p:cNvSpPr>
          <p:nvPr userDrawn="1"/>
        </p:nvSpPr>
        <p:spPr bwMode="auto">
          <a:xfrm>
            <a:off x="538163" y="3823843"/>
            <a:ext cx="8058150" cy="0"/>
          </a:xfrm>
          <a:prstGeom prst="line">
            <a:avLst/>
          </a:prstGeom>
          <a:noFill/>
          <a:ln w="38100">
            <a:solidFill>
              <a:schemeClr val="accent4"/>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 name="Rectangle 5"/>
          <p:cNvSpPr/>
          <p:nvPr userDrawn="1"/>
        </p:nvSpPr>
        <p:spPr>
          <a:xfrm>
            <a:off x="228600" y="6477000"/>
            <a:ext cx="2895600" cy="230832"/>
          </a:xfrm>
          <a:prstGeom prst="rect">
            <a:avLst/>
          </a:prstGeom>
        </p:spPr>
        <p:txBody>
          <a:bodyPr wrap="square">
            <a:spAutoFit/>
          </a:bodyPr>
          <a:lstStyle/>
          <a:p>
            <a:pPr>
              <a:spcAft>
                <a:spcPct val="0"/>
              </a:spcAft>
              <a:buFontTx/>
              <a:buNone/>
            </a:pPr>
            <a:r>
              <a:rPr lang="en-US" altLang="en-US" sz="900" dirty="0">
                <a:latin typeface="Century Gothic" panose="020B0502020202020204" pitchFamily="34" charset="0"/>
              </a:rPr>
              <a:t>© 2022 Wells Fargo Bank NA. All rights reserved.</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24800" y="254993"/>
            <a:ext cx="840471" cy="956036"/>
          </a:xfrm>
          <a:prstGeom prst="rect">
            <a:avLst/>
          </a:prstGeom>
        </p:spPr>
      </p:pic>
    </p:spTree>
    <p:custDataLst>
      <p:tags r:id="rId1"/>
    </p:custData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50863" y="258763"/>
            <a:ext cx="8043862" cy="1009650"/>
          </a:xfrm>
        </p:spPr>
        <p:txBody>
          <a:bodyPr/>
          <a:lstStyle>
            <a:lvl1pPr>
              <a:defRPr b="0"/>
            </a:lvl1pPr>
          </a:lstStyle>
          <a:p>
            <a:r>
              <a:rPr lang="en-US" dirty="0"/>
              <a:t>Click to edit Master title style</a:t>
            </a:r>
          </a:p>
        </p:txBody>
      </p:sp>
      <p:sp>
        <p:nvSpPr>
          <p:cNvPr id="3" name="Content Placeholder 2"/>
          <p:cNvSpPr>
            <a:spLocks noGrp="1"/>
          </p:cNvSpPr>
          <p:nvPr>
            <p:ph idx="1"/>
          </p:nvPr>
        </p:nvSpPr>
        <p:spPr/>
        <p:txBody>
          <a:bodyPr/>
          <a:lstStyle>
            <a:lvl1pPr>
              <a:lnSpc>
                <a:spcPct val="100000"/>
              </a:lnSpc>
              <a:spcBef>
                <a:spcPts val="1000"/>
              </a:spcBef>
              <a:defRPr/>
            </a:lvl1pPr>
            <a:lvl2pPr>
              <a:lnSpc>
                <a:spcPct val="100000"/>
              </a:lnSpc>
              <a:spcBef>
                <a:spcPts val="1000"/>
              </a:spcBef>
              <a:defRPr/>
            </a:lvl2pPr>
            <a:lvl3pPr>
              <a:lnSpc>
                <a:spcPct val="100000"/>
              </a:lnSpc>
              <a:spcBef>
                <a:spcPts val="1000"/>
              </a:spcBef>
              <a:defRPr/>
            </a:lvl3pPr>
            <a:lvl4pPr>
              <a:lnSpc>
                <a:spcPct val="100000"/>
              </a:lnSpc>
              <a:spcBef>
                <a:spcPts val="1000"/>
              </a:spcBef>
              <a:defRPr/>
            </a:lvl4pPr>
            <a:lvl5pPr>
              <a:lnSpc>
                <a:spcPct val="100000"/>
              </a:lnSpc>
              <a:spcBef>
                <a:spcPts val="10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49117" y="243020"/>
            <a:ext cx="850900" cy="803846"/>
          </a:xfrm>
          <a:prstGeom prst="rect">
            <a:avLst/>
          </a:prstGeom>
        </p:spPr>
      </p:pic>
      <p:sp>
        <p:nvSpPr>
          <p:cNvPr id="6" name="Slide Number Placeholder 3"/>
          <p:cNvSpPr>
            <a:spLocks noGrp="1"/>
          </p:cNvSpPr>
          <p:nvPr>
            <p:ph type="sldNum" sz="quarter" idx="10"/>
          </p:nvPr>
        </p:nvSpPr>
        <p:spPr>
          <a:xfrm>
            <a:off x="8594725" y="6569075"/>
            <a:ext cx="365760" cy="288925"/>
          </a:xfrm>
          <a:prstGeom prst="rect">
            <a:avLst/>
          </a:prstGeom>
        </p:spPr>
        <p:txBody>
          <a:bodyPr/>
          <a:lstStyle>
            <a:lvl1pPr>
              <a:defRPr sz="1000">
                <a:latin typeface="Open Sans" panose="020B0606030504020204" pitchFamily="34" charset="0"/>
                <a:ea typeface="Open Sans" panose="020B0606030504020204" pitchFamily="34" charset="0"/>
                <a:cs typeface="Open Sans" panose="020B0606030504020204" pitchFamily="34" charset="0"/>
              </a:defRPr>
            </a:lvl1pPr>
          </a:lstStyle>
          <a:p>
            <a:pPr>
              <a:defRPr/>
            </a:pPr>
            <a:fld id="{2587CB5D-3E4C-4E32-980E-AFB2FFCEAF83}" type="slidenum">
              <a:rPr lang="en-US" smtClean="0"/>
              <a:pPr>
                <a:defRPr/>
              </a:pPr>
              <a:t>‹#›</a:t>
            </a:fld>
            <a:endParaRPr lang="en-US" dirty="0">
              <a:solidFill>
                <a:srgbClr val="000000"/>
              </a:solidFill>
            </a:endParaRPr>
          </a:p>
        </p:txBody>
      </p:sp>
      <p:sp>
        <p:nvSpPr>
          <p:cNvPr id="7" name="Rectangle 6">
            <a:extLst>
              <a:ext uri="{FF2B5EF4-FFF2-40B4-BE49-F238E27FC236}">
                <a16:creationId xmlns:a16="http://schemas.microsoft.com/office/drawing/2014/main" id="{57447E83-6E9E-44C3-8443-D44A57B61665}"/>
              </a:ext>
            </a:extLst>
          </p:cNvPr>
          <p:cNvSpPr/>
          <p:nvPr userDrawn="1"/>
        </p:nvSpPr>
        <p:spPr>
          <a:xfrm>
            <a:off x="228600" y="6477000"/>
            <a:ext cx="2895600" cy="230832"/>
          </a:xfrm>
          <a:prstGeom prst="rect">
            <a:avLst/>
          </a:prstGeom>
        </p:spPr>
        <p:txBody>
          <a:bodyPr wrap="square">
            <a:spAutoFit/>
          </a:bodyPr>
          <a:lstStyle/>
          <a:p>
            <a:pPr>
              <a:spcAft>
                <a:spcPct val="0"/>
              </a:spcAft>
              <a:buFontTx/>
              <a:buNone/>
            </a:pPr>
            <a:r>
              <a:rPr lang="en-US" altLang="en-US" sz="900" dirty="0">
                <a:latin typeface="Century Gothic" panose="020B0502020202020204" pitchFamily="34" charset="0"/>
              </a:rPr>
              <a:t>© 2022 Wells Fargo Bank NA. All rights reserved.</a:t>
            </a:r>
          </a:p>
        </p:txBody>
      </p:sp>
    </p:spTree>
    <p:custDataLst>
      <p:tags r:id="rId1"/>
    </p:custData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dirty="0"/>
              <a:t>Click to edit Master title style</a:t>
            </a:r>
          </a:p>
        </p:txBody>
      </p:sp>
      <p:sp>
        <p:nvSpPr>
          <p:cNvPr id="3" name="Content Placeholder 2"/>
          <p:cNvSpPr>
            <a:spLocks noGrp="1"/>
          </p:cNvSpPr>
          <p:nvPr>
            <p:ph sz="half" idx="1"/>
          </p:nvPr>
        </p:nvSpPr>
        <p:spPr>
          <a:xfrm>
            <a:off x="550863" y="1371599"/>
            <a:ext cx="3941007" cy="5197475"/>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37014" y="1371599"/>
            <a:ext cx="3957712" cy="5197475"/>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49117" y="243020"/>
            <a:ext cx="850900" cy="803846"/>
          </a:xfrm>
          <a:prstGeom prst="rect">
            <a:avLst/>
          </a:prstGeom>
        </p:spPr>
      </p:pic>
      <p:sp>
        <p:nvSpPr>
          <p:cNvPr id="7" name="Slide Number Placeholder 3"/>
          <p:cNvSpPr>
            <a:spLocks noGrp="1"/>
          </p:cNvSpPr>
          <p:nvPr>
            <p:ph type="sldNum" sz="quarter" idx="10"/>
          </p:nvPr>
        </p:nvSpPr>
        <p:spPr>
          <a:xfrm>
            <a:off x="8594725" y="6569075"/>
            <a:ext cx="365760" cy="288925"/>
          </a:xfrm>
          <a:prstGeom prst="rect">
            <a:avLst/>
          </a:prstGeom>
        </p:spPr>
        <p:txBody>
          <a:bodyPr/>
          <a:lstStyle>
            <a:lvl1pPr>
              <a:defRPr sz="1000">
                <a:latin typeface="Open Sans" panose="020B0606030504020204" pitchFamily="34" charset="0"/>
                <a:ea typeface="Open Sans" panose="020B0606030504020204" pitchFamily="34" charset="0"/>
                <a:cs typeface="Open Sans" panose="020B0606030504020204" pitchFamily="34" charset="0"/>
              </a:defRPr>
            </a:lvl1pPr>
          </a:lstStyle>
          <a:p>
            <a:pPr>
              <a:defRPr/>
            </a:pPr>
            <a:fld id="{2587CB5D-3E4C-4E32-980E-AFB2FFCEAF83}" type="slidenum">
              <a:rPr lang="en-US" smtClean="0"/>
              <a:pPr>
                <a:defRPr/>
              </a:pPr>
              <a:t>‹#›</a:t>
            </a:fld>
            <a:endParaRPr lang="en-US" dirty="0">
              <a:solidFill>
                <a:srgbClr val="000000"/>
              </a:solidFill>
            </a:endParaRPr>
          </a:p>
        </p:txBody>
      </p:sp>
      <p:sp>
        <p:nvSpPr>
          <p:cNvPr id="8" name="Rectangle 7">
            <a:extLst>
              <a:ext uri="{FF2B5EF4-FFF2-40B4-BE49-F238E27FC236}">
                <a16:creationId xmlns:a16="http://schemas.microsoft.com/office/drawing/2014/main" id="{89EA6200-FC24-481F-A468-011C473910C3}"/>
              </a:ext>
            </a:extLst>
          </p:cNvPr>
          <p:cNvSpPr/>
          <p:nvPr userDrawn="1"/>
        </p:nvSpPr>
        <p:spPr>
          <a:xfrm>
            <a:off x="228600" y="6477000"/>
            <a:ext cx="2895600" cy="230832"/>
          </a:xfrm>
          <a:prstGeom prst="rect">
            <a:avLst/>
          </a:prstGeom>
        </p:spPr>
        <p:txBody>
          <a:bodyPr wrap="square">
            <a:spAutoFit/>
          </a:bodyPr>
          <a:lstStyle/>
          <a:p>
            <a:pPr>
              <a:spcAft>
                <a:spcPct val="0"/>
              </a:spcAft>
              <a:buFontTx/>
              <a:buNone/>
            </a:pPr>
            <a:r>
              <a:rPr lang="en-US" altLang="en-US" sz="900" dirty="0">
                <a:latin typeface="Century Gothic" panose="020B0502020202020204" pitchFamily="34" charset="0"/>
              </a:rPr>
              <a:t>© 2022 Wells Fargo Bank NA. All rights reserved.</a:t>
            </a:r>
          </a:p>
        </p:txBody>
      </p:sp>
    </p:spTree>
    <p:custDataLst>
      <p:tags r:id="rId1"/>
    </p:custData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dirty="0"/>
              <a:t>Click to edit Master title style</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49117" y="243020"/>
            <a:ext cx="850900" cy="803846"/>
          </a:xfrm>
          <a:prstGeom prst="rect">
            <a:avLst/>
          </a:prstGeom>
        </p:spPr>
      </p:pic>
      <p:sp>
        <p:nvSpPr>
          <p:cNvPr id="5" name="Slide Number Placeholder 3"/>
          <p:cNvSpPr>
            <a:spLocks noGrp="1"/>
          </p:cNvSpPr>
          <p:nvPr>
            <p:ph type="sldNum" sz="quarter" idx="10"/>
          </p:nvPr>
        </p:nvSpPr>
        <p:spPr>
          <a:xfrm>
            <a:off x="8594725" y="6569075"/>
            <a:ext cx="365760" cy="288925"/>
          </a:xfrm>
          <a:prstGeom prst="rect">
            <a:avLst/>
          </a:prstGeom>
        </p:spPr>
        <p:txBody>
          <a:bodyPr/>
          <a:lstStyle>
            <a:lvl1pPr>
              <a:defRPr sz="1000">
                <a:latin typeface="Open Sans" panose="020B0606030504020204" pitchFamily="34" charset="0"/>
                <a:ea typeface="Open Sans" panose="020B0606030504020204" pitchFamily="34" charset="0"/>
                <a:cs typeface="Open Sans" panose="020B0606030504020204" pitchFamily="34" charset="0"/>
              </a:defRPr>
            </a:lvl1pPr>
          </a:lstStyle>
          <a:p>
            <a:pPr>
              <a:defRPr/>
            </a:pPr>
            <a:fld id="{2587CB5D-3E4C-4E32-980E-AFB2FFCEAF83}" type="slidenum">
              <a:rPr lang="en-US" smtClean="0"/>
              <a:pPr>
                <a:defRPr/>
              </a:pPr>
              <a:t>‹#›</a:t>
            </a:fld>
            <a:endParaRPr lang="en-US" dirty="0">
              <a:solidFill>
                <a:srgbClr val="000000"/>
              </a:solidFill>
            </a:endParaRPr>
          </a:p>
        </p:txBody>
      </p:sp>
      <p:sp>
        <p:nvSpPr>
          <p:cNvPr id="6" name="Rectangle 5">
            <a:extLst>
              <a:ext uri="{FF2B5EF4-FFF2-40B4-BE49-F238E27FC236}">
                <a16:creationId xmlns:a16="http://schemas.microsoft.com/office/drawing/2014/main" id="{1F85737D-6DB2-450C-8D3A-0F471B761D8E}"/>
              </a:ext>
            </a:extLst>
          </p:cNvPr>
          <p:cNvSpPr/>
          <p:nvPr userDrawn="1"/>
        </p:nvSpPr>
        <p:spPr>
          <a:xfrm>
            <a:off x="228600" y="6477000"/>
            <a:ext cx="2895600" cy="230832"/>
          </a:xfrm>
          <a:prstGeom prst="rect">
            <a:avLst/>
          </a:prstGeom>
        </p:spPr>
        <p:txBody>
          <a:bodyPr wrap="square">
            <a:spAutoFit/>
          </a:bodyPr>
          <a:lstStyle/>
          <a:p>
            <a:pPr>
              <a:spcAft>
                <a:spcPct val="0"/>
              </a:spcAft>
              <a:buFontTx/>
              <a:buNone/>
            </a:pPr>
            <a:r>
              <a:rPr lang="en-US" altLang="en-US" sz="900" dirty="0">
                <a:latin typeface="Century Gothic" panose="020B0502020202020204" pitchFamily="34" charset="0"/>
              </a:rPr>
              <a:t>© 2022 Wells Fargo Bank NA. All rights reserved.</a:t>
            </a:r>
          </a:p>
        </p:txBody>
      </p:sp>
    </p:spTree>
    <p:custDataLst>
      <p:tags r:id="rId1"/>
    </p:custData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a:xfrm>
            <a:off x="8594725" y="6569075"/>
            <a:ext cx="365760" cy="288925"/>
          </a:xfrm>
          <a:prstGeom prst="rect">
            <a:avLst/>
          </a:prstGeom>
        </p:spPr>
        <p:txBody>
          <a:bodyPr/>
          <a:lstStyle>
            <a:lvl1pPr>
              <a:defRPr sz="1000">
                <a:latin typeface="Open Sans" panose="020B0606030504020204" pitchFamily="34" charset="0"/>
                <a:ea typeface="Open Sans" panose="020B0606030504020204" pitchFamily="34" charset="0"/>
                <a:cs typeface="Open Sans" panose="020B0606030504020204" pitchFamily="34" charset="0"/>
              </a:defRPr>
            </a:lvl1pPr>
          </a:lstStyle>
          <a:p>
            <a:pPr>
              <a:defRPr/>
            </a:pPr>
            <a:fld id="{2587CB5D-3E4C-4E32-980E-AFB2FFCEAF83}" type="slidenum">
              <a:rPr lang="en-US" smtClean="0"/>
              <a:pPr>
                <a:defRPr/>
              </a:pPr>
              <a:t>‹#›</a:t>
            </a:fld>
            <a:endParaRPr lang="en-US" dirty="0">
              <a:solidFill>
                <a:srgbClr val="000000"/>
              </a:solidFill>
            </a:endParaRPr>
          </a:p>
        </p:txBody>
      </p:sp>
      <p:sp>
        <p:nvSpPr>
          <p:cNvPr id="4" name="Rectangle 3">
            <a:extLst>
              <a:ext uri="{FF2B5EF4-FFF2-40B4-BE49-F238E27FC236}">
                <a16:creationId xmlns:a16="http://schemas.microsoft.com/office/drawing/2014/main" id="{6E7D4125-E9EE-4FC2-871D-D1A551016F97}"/>
              </a:ext>
            </a:extLst>
          </p:cNvPr>
          <p:cNvSpPr/>
          <p:nvPr userDrawn="1"/>
        </p:nvSpPr>
        <p:spPr>
          <a:xfrm>
            <a:off x="228600" y="6477000"/>
            <a:ext cx="2895600" cy="230832"/>
          </a:xfrm>
          <a:prstGeom prst="rect">
            <a:avLst/>
          </a:prstGeom>
        </p:spPr>
        <p:txBody>
          <a:bodyPr wrap="square">
            <a:spAutoFit/>
          </a:bodyPr>
          <a:lstStyle/>
          <a:p>
            <a:pPr>
              <a:spcAft>
                <a:spcPct val="0"/>
              </a:spcAft>
              <a:buFontTx/>
              <a:buNone/>
            </a:pPr>
            <a:r>
              <a:rPr lang="en-US" altLang="en-US" sz="900" dirty="0">
                <a:latin typeface="Century Gothic" panose="020B0502020202020204" pitchFamily="34" charset="0"/>
              </a:rPr>
              <a:t>© 2022 Wells Fargo Bank NA. All rights reserved.</a:t>
            </a:r>
          </a:p>
        </p:txBody>
      </p:sp>
    </p:spTree>
    <p:custDataLst>
      <p:tags r:id="rId1"/>
    </p:custData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5" name="Line 9"/>
          <p:cNvSpPr>
            <a:spLocks noChangeShapeType="1"/>
          </p:cNvSpPr>
          <p:nvPr/>
        </p:nvSpPr>
        <p:spPr bwMode="auto">
          <a:xfrm>
            <a:off x="546786" y="3505200"/>
            <a:ext cx="8058150" cy="0"/>
          </a:xfrm>
          <a:prstGeom prst="line">
            <a:avLst/>
          </a:prstGeom>
          <a:ln w="38100">
            <a:solidFill>
              <a:schemeClr val="accent4"/>
            </a:solidFill>
            <a:headEnd/>
            <a:tailEnd/>
          </a:ln>
        </p:spPr>
        <p:style>
          <a:lnRef idx="1">
            <a:schemeClr val="accent4"/>
          </a:lnRef>
          <a:fillRef idx="0">
            <a:schemeClr val="accent4"/>
          </a:fillRef>
          <a:effectRef idx="0">
            <a:schemeClr val="accent4"/>
          </a:effectRef>
          <a:fontRef idx="minor">
            <a:schemeClr val="tx1"/>
          </a:fontRef>
        </p:style>
        <p:txBody>
          <a:bodyPr wrap="none" anchor="ctr"/>
          <a:lstStyle/>
          <a:p>
            <a:endParaRPr lang="en-US"/>
          </a:p>
        </p:txBody>
      </p:sp>
      <p:sp>
        <p:nvSpPr>
          <p:cNvPr id="2" name="Title 1"/>
          <p:cNvSpPr>
            <a:spLocks noGrp="1"/>
          </p:cNvSpPr>
          <p:nvPr>
            <p:ph type="ctrTitle"/>
          </p:nvPr>
        </p:nvSpPr>
        <p:spPr>
          <a:xfrm>
            <a:off x="546786" y="1305643"/>
            <a:ext cx="7772400" cy="1959882"/>
          </a:xfrm>
          <a:noFill/>
          <a:ln w="9525">
            <a:noFill/>
            <a:miter lim="800000"/>
            <a:headEnd/>
            <a:tailEnd/>
          </a:ln>
        </p:spPr>
        <p:txBody>
          <a:bodyPr anchor="b"/>
          <a:lstStyle>
            <a:lvl1pPr algn="l" rtl="0" eaLnBrk="1" fontAlgn="base" hangingPunct="1">
              <a:lnSpc>
                <a:spcPct val="105000"/>
              </a:lnSpc>
              <a:spcBef>
                <a:spcPct val="0"/>
              </a:spcBef>
              <a:spcAft>
                <a:spcPct val="0"/>
              </a:spcAft>
              <a:defRPr lang="en-US" sz="4000" dirty="0">
                <a:solidFill>
                  <a:schemeClr val="tx2"/>
                </a:solidFill>
                <a:latin typeface="Century Gothic" panose="020B0502020202020204" pitchFamily="34" charset="0"/>
                <a:ea typeface="+mj-ea"/>
                <a:cs typeface="+mj-cs"/>
              </a:defRPr>
            </a:lvl1pPr>
          </a:lstStyle>
          <a:p>
            <a:r>
              <a:rPr lang="en-US" dirty="0"/>
              <a:t>Click to edit Master title style</a:t>
            </a:r>
          </a:p>
        </p:txBody>
      </p:sp>
      <p:sp>
        <p:nvSpPr>
          <p:cNvPr id="3" name="Subtitle 2"/>
          <p:cNvSpPr>
            <a:spLocks noGrp="1"/>
          </p:cNvSpPr>
          <p:nvPr>
            <p:ph type="subTitle" idx="1"/>
          </p:nvPr>
        </p:nvSpPr>
        <p:spPr>
          <a:xfrm>
            <a:off x="546786" y="3687108"/>
            <a:ext cx="6400800" cy="914400"/>
          </a:xfrm>
          <a:noFill/>
          <a:ln w="9525">
            <a:noFill/>
            <a:miter lim="800000"/>
            <a:headEnd/>
            <a:tailEnd/>
          </a:ln>
          <a:effectLst/>
        </p:spPr>
        <p:txBody>
          <a:bodyPr rIns="91440" bIns="45720">
            <a:normAutofit/>
          </a:bodyPr>
          <a:lstStyle>
            <a:lvl1pPr marL="0" indent="0" algn="l" rtl="0" eaLnBrk="1" fontAlgn="base" hangingPunct="1">
              <a:lnSpc>
                <a:spcPct val="120000"/>
              </a:lnSpc>
              <a:spcBef>
                <a:spcPct val="20000"/>
              </a:spcBef>
              <a:spcAft>
                <a:spcPct val="0"/>
              </a:spcAft>
              <a:buFont typeface="Wingdings" pitchFamily="2" charset="2"/>
              <a:buNone/>
              <a:defRPr lang="en-US" sz="2000" b="0" baseline="0" dirty="0">
                <a:solidFill>
                  <a:srgbClr val="000000"/>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9" name="Picture 8" descr="HOB Logo.horizontal_w-tag_CMYK.jpg"/>
          <p:cNvPicPr>
            <a:picLocks noChangeAspect="1"/>
          </p:cNvPicPr>
          <p:nvPr userDrawn="1"/>
        </p:nvPicPr>
        <p:blipFill>
          <a:blip r:embed="rId3" cstate="print"/>
          <a:stretch>
            <a:fillRect/>
          </a:stretch>
        </p:blipFill>
        <p:spPr>
          <a:xfrm>
            <a:off x="546786" y="333286"/>
            <a:ext cx="2865897" cy="807294"/>
          </a:xfrm>
          <a:prstGeom prst="rect">
            <a:avLst/>
          </a:prstGeom>
        </p:spPr>
      </p:pic>
      <p:sp>
        <p:nvSpPr>
          <p:cNvPr id="4" name="Rectangle 3"/>
          <p:cNvSpPr/>
          <p:nvPr userDrawn="1"/>
        </p:nvSpPr>
        <p:spPr>
          <a:xfrm>
            <a:off x="228600" y="6477000"/>
            <a:ext cx="2895600" cy="230832"/>
          </a:xfrm>
          <a:prstGeom prst="rect">
            <a:avLst/>
          </a:prstGeom>
        </p:spPr>
        <p:txBody>
          <a:bodyPr wrap="square">
            <a:spAutoFit/>
          </a:bodyPr>
          <a:lstStyle/>
          <a:p>
            <a:pPr>
              <a:spcAft>
                <a:spcPct val="0"/>
              </a:spcAft>
              <a:buFontTx/>
              <a:buNone/>
            </a:pPr>
            <a:r>
              <a:rPr lang="en-US" altLang="en-US" sz="900" dirty="0">
                <a:latin typeface="Century Gothic" panose="020B0502020202020204" pitchFamily="34" charset="0"/>
              </a:rPr>
              <a:t>© 2022 Wells Fargo Bank NA. All rights reserved.</a:t>
            </a: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24800" y="254993"/>
            <a:ext cx="840471" cy="956036"/>
          </a:xfrm>
          <a:prstGeom prst="rect">
            <a:avLst/>
          </a:prstGeom>
        </p:spPr>
      </p:pic>
    </p:spTree>
    <p:custDataLst>
      <p:tags r:id="rId1"/>
    </p:custDataLst>
    <p:extLst>
      <p:ext uri="{BB962C8B-B14F-4D97-AF65-F5344CB8AC3E}">
        <p14:creationId xmlns:p14="http://schemas.microsoft.com/office/powerpoint/2010/main" val="3859055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550863" y="258763"/>
            <a:ext cx="8043862" cy="10096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title style</a:t>
            </a:r>
          </a:p>
        </p:txBody>
      </p:sp>
      <p:sp>
        <p:nvSpPr>
          <p:cNvPr id="3075" name="Rectangle 3"/>
          <p:cNvSpPr>
            <a:spLocks noGrp="1" noChangeArrowheads="1"/>
          </p:cNvSpPr>
          <p:nvPr>
            <p:ph type="body" idx="1"/>
          </p:nvPr>
        </p:nvSpPr>
        <p:spPr bwMode="auto">
          <a:xfrm>
            <a:off x="550863" y="1448789"/>
            <a:ext cx="8043862" cy="512028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8372" name="Rectangle 4"/>
          <p:cNvSpPr>
            <a:spLocks noGrp="1" noChangeArrowheads="1"/>
          </p:cNvSpPr>
          <p:nvPr>
            <p:ph type="sldNum" sz="quarter" idx="4"/>
          </p:nvPr>
        </p:nvSpPr>
        <p:spPr bwMode="auto">
          <a:xfrm>
            <a:off x="8594725" y="6569075"/>
            <a:ext cx="365760" cy="2889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r" eaLnBrk="0" hangingPunct="0">
              <a:defRPr sz="1000">
                <a:solidFill>
                  <a:schemeClr val="tx2"/>
                </a:solidFill>
                <a:latin typeface="+mn-lt"/>
                <a:ea typeface="ＭＳ Ｐゴシック" pitchFamily="34" charset="-128"/>
                <a:cs typeface="+mn-cs"/>
              </a:defRPr>
            </a:lvl1pPr>
          </a:lstStyle>
          <a:p>
            <a:pPr>
              <a:defRPr/>
            </a:pPr>
            <a:fld id="{937F2037-485C-4029-AB58-DA0CC97D04D9}" type="slidenum">
              <a:rPr lang="en-US" smtClean="0"/>
              <a:pPr>
                <a:defRPr/>
              </a:pPr>
              <a:t>‹#›</a:t>
            </a:fld>
            <a:endParaRPr lang="en-US" dirty="0"/>
          </a:p>
        </p:txBody>
      </p:sp>
    </p:spTree>
    <p:custDataLst>
      <p:tags r:id="rId8"/>
    </p:custDataLst>
  </p:cSld>
  <p:clrMap bg1="lt1" tx1="dk1" bg2="lt2" tx2="dk2" accent1="accent1" accent2="accent2" accent3="accent3" accent4="accent4" accent5="accent5" accent6="accent6" hlink="hlink" folHlink="folHlink"/>
  <p:sldLayoutIdLst>
    <p:sldLayoutId id="2147484179" r:id="rId1"/>
    <p:sldLayoutId id="2147484180" r:id="rId2"/>
    <p:sldLayoutId id="2147484182" r:id="rId3"/>
    <p:sldLayoutId id="2147484184" r:id="rId4"/>
    <p:sldLayoutId id="2147484185" r:id="rId5"/>
    <p:sldLayoutId id="2147484192" r:id="rId6"/>
  </p:sldLayoutIdLst>
  <p:transition>
    <p:fade/>
  </p:transition>
  <p:txStyles>
    <p:titleStyle>
      <a:lvl1pPr algn="l" rtl="0" eaLnBrk="1" fontAlgn="base" hangingPunct="1">
        <a:lnSpc>
          <a:spcPct val="105000"/>
        </a:lnSpc>
        <a:spcBef>
          <a:spcPct val="0"/>
        </a:spcBef>
        <a:spcAft>
          <a:spcPct val="0"/>
        </a:spcAft>
        <a:defRPr sz="3200" b="0" spc="-100" baseline="0">
          <a:solidFill>
            <a:schemeClr val="tx2"/>
          </a:solidFill>
          <a:latin typeface="Century Gothic" panose="020B0502020202020204" pitchFamily="34" charset="0"/>
          <a:ea typeface="MS PGothic"/>
          <a:cs typeface="Century Gothic" panose="020B0502020202020204" pitchFamily="34" charset="0"/>
        </a:defRPr>
      </a:lvl1pPr>
      <a:lvl2pPr algn="l" rtl="0" eaLnBrk="1" fontAlgn="base" hangingPunct="1">
        <a:lnSpc>
          <a:spcPct val="105000"/>
        </a:lnSpc>
        <a:spcBef>
          <a:spcPct val="0"/>
        </a:spcBef>
        <a:spcAft>
          <a:spcPct val="0"/>
        </a:spcAft>
        <a:defRPr sz="3200">
          <a:solidFill>
            <a:schemeClr val="tx2"/>
          </a:solidFill>
          <a:latin typeface="Georgia" pitchFamily="18" charset="0"/>
          <a:ea typeface="MS PGothic"/>
          <a:cs typeface="MS PGothic"/>
        </a:defRPr>
      </a:lvl2pPr>
      <a:lvl3pPr algn="l" rtl="0" eaLnBrk="1" fontAlgn="base" hangingPunct="1">
        <a:lnSpc>
          <a:spcPct val="105000"/>
        </a:lnSpc>
        <a:spcBef>
          <a:spcPct val="0"/>
        </a:spcBef>
        <a:spcAft>
          <a:spcPct val="0"/>
        </a:spcAft>
        <a:defRPr sz="3200">
          <a:solidFill>
            <a:schemeClr val="tx2"/>
          </a:solidFill>
          <a:latin typeface="Georgia" pitchFamily="18" charset="0"/>
          <a:ea typeface="MS PGothic"/>
          <a:cs typeface="MS PGothic"/>
        </a:defRPr>
      </a:lvl3pPr>
      <a:lvl4pPr algn="l" rtl="0" eaLnBrk="1" fontAlgn="base" hangingPunct="1">
        <a:lnSpc>
          <a:spcPct val="105000"/>
        </a:lnSpc>
        <a:spcBef>
          <a:spcPct val="0"/>
        </a:spcBef>
        <a:spcAft>
          <a:spcPct val="0"/>
        </a:spcAft>
        <a:defRPr sz="3200">
          <a:solidFill>
            <a:schemeClr val="tx2"/>
          </a:solidFill>
          <a:latin typeface="Georgia" pitchFamily="18" charset="0"/>
          <a:ea typeface="MS PGothic"/>
          <a:cs typeface="MS PGothic"/>
        </a:defRPr>
      </a:lvl4pPr>
      <a:lvl5pPr algn="l" rtl="0" eaLnBrk="1" fontAlgn="base" hangingPunct="1">
        <a:lnSpc>
          <a:spcPct val="105000"/>
        </a:lnSpc>
        <a:spcBef>
          <a:spcPct val="0"/>
        </a:spcBef>
        <a:spcAft>
          <a:spcPct val="0"/>
        </a:spcAft>
        <a:defRPr sz="3200">
          <a:solidFill>
            <a:schemeClr val="tx2"/>
          </a:solidFill>
          <a:latin typeface="Georgia" pitchFamily="18" charset="0"/>
          <a:ea typeface="MS PGothic"/>
          <a:cs typeface="MS PGothic"/>
        </a:defRPr>
      </a:lvl5pPr>
      <a:lvl6pPr marL="457200" algn="l" rtl="0" eaLnBrk="1" fontAlgn="base" hangingPunct="1">
        <a:lnSpc>
          <a:spcPct val="105000"/>
        </a:lnSpc>
        <a:spcBef>
          <a:spcPct val="0"/>
        </a:spcBef>
        <a:spcAft>
          <a:spcPct val="0"/>
        </a:spcAft>
        <a:defRPr sz="3200">
          <a:solidFill>
            <a:schemeClr val="tx2"/>
          </a:solidFill>
          <a:latin typeface="Georgia" pitchFamily="18" charset="0"/>
          <a:ea typeface="ＭＳ Ｐゴシック" pitchFamily="34" charset="-128"/>
        </a:defRPr>
      </a:lvl6pPr>
      <a:lvl7pPr marL="914400" algn="l" rtl="0" eaLnBrk="1" fontAlgn="base" hangingPunct="1">
        <a:lnSpc>
          <a:spcPct val="105000"/>
        </a:lnSpc>
        <a:spcBef>
          <a:spcPct val="0"/>
        </a:spcBef>
        <a:spcAft>
          <a:spcPct val="0"/>
        </a:spcAft>
        <a:defRPr sz="3200">
          <a:solidFill>
            <a:schemeClr val="tx2"/>
          </a:solidFill>
          <a:latin typeface="Georgia" pitchFamily="18" charset="0"/>
          <a:ea typeface="ＭＳ Ｐゴシック" pitchFamily="34" charset="-128"/>
        </a:defRPr>
      </a:lvl7pPr>
      <a:lvl8pPr marL="1371600" algn="l" rtl="0" eaLnBrk="1" fontAlgn="base" hangingPunct="1">
        <a:lnSpc>
          <a:spcPct val="105000"/>
        </a:lnSpc>
        <a:spcBef>
          <a:spcPct val="0"/>
        </a:spcBef>
        <a:spcAft>
          <a:spcPct val="0"/>
        </a:spcAft>
        <a:defRPr sz="3200">
          <a:solidFill>
            <a:schemeClr val="tx2"/>
          </a:solidFill>
          <a:latin typeface="Georgia" pitchFamily="18" charset="0"/>
          <a:ea typeface="ＭＳ Ｐゴシック" pitchFamily="34" charset="-128"/>
        </a:defRPr>
      </a:lvl8pPr>
      <a:lvl9pPr marL="1828800" algn="l" rtl="0" eaLnBrk="1" fontAlgn="base" hangingPunct="1">
        <a:lnSpc>
          <a:spcPct val="105000"/>
        </a:lnSpc>
        <a:spcBef>
          <a:spcPct val="0"/>
        </a:spcBef>
        <a:spcAft>
          <a:spcPct val="0"/>
        </a:spcAft>
        <a:defRPr sz="3200">
          <a:solidFill>
            <a:schemeClr val="tx2"/>
          </a:solidFill>
          <a:latin typeface="Georgia" pitchFamily="18" charset="0"/>
          <a:ea typeface="ＭＳ Ｐゴシック" pitchFamily="34" charset="-128"/>
        </a:defRPr>
      </a:lvl9pPr>
    </p:titleStyle>
    <p:bodyStyle>
      <a:lvl1pPr marL="225425" indent="-225425" algn="l" rtl="0" eaLnBrk="1" fontAlgn="base" hangingPunct="1">
        <a:lnSpc>
          <a:spcPct val="100000"/>
        </a:lnSpc>
        <a:spcBef>
          <a:spcPts val="600"/>
        </a:spcBef>
        <a:spcAft>
          <a:spcPct val="0"/>
        </a:spcAft>
        <a:buFont typeface="Arial"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69913" indent="-225425" algn="l" rtl="0" eaLnBrk="1" fontAlgn="base" hangingPunct="1">
        <a:lnSpc>
          <a:spcPct val="100000"/>
        </a:lnSpc>
        <a:spcBef>
          <a:spcPts val="600"/>
        </a:spcBef>
        <a:spcAft>
          <a:spcPct val="0"/>
        </a:spcAft>
        <a:buFont typeface="Arial"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225425" algn="l" rtl="0" eaLnBrk="1" fontAlgn="base" hangingPunct="1">
        <a:lnSpc>
          <a:spcPct val="100000"/>
        </a:lnSpc>
        <a:spcBef>
          <a:spcPts val="600"/>
        </a:spcBef>
        <a:spcAft>
          <a:spcPct val="0"/>
        </a:spcAft>
        <a:buFont typeface="Arial"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266825" indent="-233363" algn="l" rtl="0" eaLnBrk="1" fontAlgn="base" hangingPunct="1">
        <a:lnSpc>
          <a:spcPct val="100000"/>
        </a:lnSpc>
        <a:spcBef>
          <a:spcPts val="600"/>
        </a:spcBef>
        <a:spcAft>
          <a:spcPct val="0"/>
        </a:spcAft>
        <a:buFont typeface="Arial" pitchFamily="34" charset="0"/>
        <a:buChar char="•"/>
        <a:defRPr sz="16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603375" indent="-225425" algn="l" rtl="0" eaLnBrk="1" fontAlgn="base" hangingPunct="1">
        <a:lnSpc>
          <a:spcPct val="100000"/>
        </a:lnSpc>
        <a:spcBef>
          <a:spcPts val="600"/>
        </a:spcBef>
        <a:spcAft>
          <a:spcPct val="0"/>
        </a:spcAft>
        <a:buFont typeface="Arial" pitchFamily="34" charset="0"/>
        <a:buChar char="•"/>
        <a:defRPr sz="14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0113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6pPr>
      <a:lvl7pPr marL="24685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7pPr>
      <a:lvl8pPr marL="29257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8pPr>
      <a:lvl9pPr marL="33829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9.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8.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20.xml"/><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xml"/><Relationship Id="rId1" Type="http://schemas.openxmlformats.org/officeDocument/2006/relationships/tags" Target="../tags/tag2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22.xml"/><Relationship Id="rId5" Type="http://schemas.openxmlformats.org/officeDocument/2006/relationships/hyperlink" Target="https://handsonbanking.org/participant-survey/" TargetMode="External"/><Relationship Id="rId4" Type="http://schemas.openxmlformats.org/officeDocument/2006/relationships/hyperlink" Target="https://handsonbanking.org/volunteerfeedback/"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1.xml"/><Relationship Id="rId6" Type="http://schemas.openxmlformats.org/officeDocument/2006/relationships/image" Target="../media/image5.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16.xml"/><Relationship Id="rId6" Type="http://schemas.openxmlformats.org/officeDocument/2006/relationships/image" Target="../media/image10.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7.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Credit and Loans</a:t>
            </a:r>
          </a:p>
        </p:txBody>
      </p:sp>
      <p:sp>
        <p:nvSpPr>
          <p:cNvPr id="3" name="Subtitle"/>
          <p:cNvSpPr>
            <a:spLocks noGrp="1"/>
          </p:cNvSpPr>
          <p:nvPr>
            <p:ph type="subTitle" idx="1"/>
          </p:nvPr>
        </p:nvSpPr>
        <p:spPr>
          <a:xfrm>
            <a:off x="550863" y="3970059"/>
            <a:ext cx="8043862" cy="644471"/>
          </a:xfrm>
        </p:spPr>
        <p:txBody>
          <a:bodyPr/>
          <a:lstStyle/>
          <a:p>
            <a:r>
              <a:rPr lang="en-US" sz="2800" dirty="0"/>
              <a:t>Presenter Name</a:t>
            </a:r>
          </a:p>
        </p:txBody>
      </p:sp>
      <p:sp>
        <p:nvSpPr>
          <p:cNvPr id="7" name="TextBox 6">
            <a:extLst>
              <a:ext uri="{FF2B5EF4-FFF2-40B4-BE49-F238E27FC236}">
                <a16:creationId xmlns:a16="http://schemas.microsoft.com/office/drawing/2014/main" id="{268204ED-AE30-4EA3-AD96-5C77C064953F}"/>
              </a:ext>
            </a:extLst>
          </p:cNvPr>
          <p:cNvSpPr txBox="1"/>
          <p:nvPr/>
        </p:nvSpPr>
        <p:spPr>
          <a:xfrm>
            <a:off x="3429000" y="2033692"/>
            <a:ext cx="5410200" cy="2893100"/>
          </a:xfrm>
          <a:prstGeom prst="rect">
            <a:avLst/>
          </a:prstGeom>
          <a:solidFill>
            <a:schemeClr val="accent6"/>
          </a:solidFill>
        </p:spPr>
        <p:txBody>
          <a:bodyPr wrap="square" rtlCol="0">
            <a:spAutoFit/>
          </a:bodyPr>
          <a:lstStyle/>
          <a:p>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BEFORE PRESENTING THIS MATERIAL: </a:t>
            </a:r>
          </a:p>
          <a:p>
            <a:pPr marL="285750" indent="-285750">
              <a:spcAft>
                <a:spcPts val="600"/>
              </a:spcAft>
              <a:buFont typeface="Wingdings" panose="05000000000000000000" pitchFamily="2" charset="2"/>
              <a:buChar char="§"/>
            </a:pP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ADD YOUR NAME TO THE FIRST PAGE </a:t>
            </a:r>
          </a:p>
          <a:p>
            <a:pPr marL="285750" indent="-285750">
              <a:spcAft>
                <a:spcPts val="600"/>
              </a:spcAft>
              <a:buFont typeface="Wingdings" panose="05000000000000000000" pitchFamily="2" charset="2"/>
              <a:buChar char="§"/>
            </a:pP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PRACTICE THE PRESENTATION FOR TIMING</a:t>
            </a:r>
          </a:p>
          <a:p>
            <a:pPr marL="285750" indent="-285750">
              <a:spcAft>
                <a:spcPts val="600"/>
              </a:spcAft>
              <a:buFont typeface="Wingdings" panose="05000000000000000000" pitchFamily="2" charset="2"/>
              <a:buChar char="§"/>
            </a:pP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REVIEW PRESENTER NOTES TO BECOME FAMILIAR WITH THE INFO / SLIDES</a:t>
            </a:r>
          </a:p>
          <a:p>
            <a:pPr marL="285750" indent="-285750">
              <a:spcAft>
                <a:spcPts val="600"/>
              </a:spcAft>
              <a:buFont typeface="Wingdings" panose="05000000000000000000" pitchFamily="2" charset="2"/>
              <a:buChar char="§"/>
            </a:pP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PUT PRESENTATION INTO ‘SLIDE SHOW’ MODE TO CLICK THROUGH THE PRESENTATION AND USE THE INTERACTIVE ELEMENTS.</a:t>
            </a:r>
          </a:p>
          <a:p>
            <a:pPr marL="285750" indent="-285750">
              <a:spcAft>
                <a:spcPts val="600"/>
              </a:spcAft>
              <a:buFont typeface="Wingdings" panose="05000000000000000000" pitchFamily="2" charset="2"/>
              <a:buChar char="§"/>
            </a:pP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DELETE THIS MESSAGE BEFORE PRESENTING.</a:t>
            </a:r>
          </a:p>
        </p:txBody>
      </p:sp>
    </p:spTree>
    <p:custDataLst>
      <p:tags r:id="rId1"/>
    </p:custDataLst>
    <p:extLst>
      <p:ext uri="{BB962C8B-B14F-4D97-AF65-F5344CB8AC3E}">
        <p14:creationId xmlns:p14="http://schemas.microsoft.com/office/powerpoint/2010/main" val="31968418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EE453B3-752D-4652-9642-1EA267A9EAFB}"/>
              </a:ext>
              <a:ext uri="{C183D7F6-B498-43B3-948B-1728B52AA6E4}">
                <adec:decorative xmlns:adec="http://schemas.microsoft.com/office/drawing/2017/decorative" val="1"/>
              </a:ext>
            </a:extLst>
          </p:cNvPr>
          <p:cNvGrpSpPr/>
          <p:nvPr/>
        </p:nvGrpSpPr>
        <p:grpSpPr>
          <a:xfrm>
            <a:off x="623891" y="2801710"/>
            <a:ext cx="7585161" cy="3690368"/>
            <a:chOff x="3067197" y="2205466"/>
            <a:chExt cx="7585161" cy="3690368"/>
          </a:xfrm>
        </p:grpSpPr>
        <p:pic>
          <p:nvPicPr>
            <p:cNvPr id="5" name="Picture 4">
              <a:extLst>
                <a:ext uri="{FF2B5EF4-FFF2-40B4-BE49-F238E27FC236}">
                  <a16:creationId xmlns:a16="http://schemas.microsoft.com/office/drawing/2014/main" id="{2B2CB893-575B-46FB-BA7D-BC7F8BEA843D}"/>
                </a:ext>
              </a:extLst>
            </p:cNvPr>
            <p:cNvPicPr>
              <a:picLocks noChangeAspect="1"/>
            </p:cNvPicPr>
            <p:nvPr/>
          </p:nvPicPr>
          <p:blipFill rotWithShape="1">
            <a:blip r:embed="rId4" cstate="screen">
              <a:alphaModFix amt="20000"/>
              <a:extLst>
                <a:ext uri="{28A0092B-C50C-407E-A947-70E740481C1C}">
                  <a14:useLocalDpi xmlns:a14="http://schemas.microsoft.com/office/drawing/2010/main"/>
                </a:ext>
              </a:extLst>
            </a:blip>
            <a:srcRect/>
            <a:stretch/>
          </p:blipFill>
          <p:spPr>
            <a:xfrm>
              <a:off x="3067197" y="2205466"/>
              <a:ext cx="7585161" cy="3690368"/>
            </a:xfrm>
            <a:prstGeom prst="rect">
              <a:avLst/>
            </a:prstGeom>
          </p:spPr>
        </p:pic>
        <p:sp>
          <p:nvSpPr>
            <p:cNvPr id="7" name="TextBox 6">
              <a:extLst>
                <a:ext uri="{FF2B5EF4-FFF2-40B4-BE49-F238E27FC236}">
                  <a16:creationId xmlns:a16="http://schemas.microsoft.com/office/drawing/2014/main" id="{C70C4CC9-5961-44FC-A015-EB941B81B574}"/>
                </a:ext>
              </a:extLst>
            </p:cNvPr>
            <p:cNvSpPr txBox="1"/>
            <p:nvPr/>
          </p:nvSpPr>
          <p:spPr>
            <a:xfrm>
              <a:off x="3842334" y="5294528"/>
              <a:ext cx="1116725" cy="369816"/>
            </a:xfrm>
            <a:prstGeom prst="rect">
              <a:avLst/>
            </a:prstGeom>
          </p:spPr>
          <p:txBody>
            <a:bodyPr vert="horz" wrap="square" lIns="91440" tIns="45720" rIns="91440" bIns="45720" rtlCol="0">
              <a:normAutofit/>
            </a:bodyPr>
            <a:lstStyle/>
            <a:p>
              <a:pPr algn="ctr" defTabSz="914400" rtl="0" eaLnBrk="1" latinLnBrk="0" hangingPunct="1">
                <a:spcBef>
                  <a:spcPts val="800"/>
                </a:spcBef>
              </a:pPr>
              <a:r>
                <a:rPr lang="en-US" b="1" kern="120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300</a:t>
              </a:r>
            </a:p>
          </p:txBody>
        </p:sp>
        <p:sp>
          <p:nvSpPr>
            <p:cNvPr id="21" name="TextBox 20">
              <a:extLst>
                <a:ext uri="{FF2B5EF4-FFF2-40B4-BE49-F238E27FC236}">
                  <a16:creationId xmlns:a16="http://schemas.microsoft.com/office/drawing/2014/main" id="{D2C73BB2-AEF9-4BEB-817E-5FDE738FF6F8}"/>
                </a:ext>
              </a:extLst>
            </p:cNvPr>
            <p:cNvSpPr txBox="1"/>
            <p:nvPr/>
          </p:nvSpPr>
          <p:spPr>
            <a:xfrm>
              <a:off x="8606385" y="5294528"/>
              <a:ext cx="1270837" cy="369816"/>
            </a:xfrm>
            <a:prstGeom prst="rect">
              <a:avLst/>
            </a:prstGeom>
          </p:spPr>
          <p:txBody>
            <a:bodyPr vert="horz" wrap="square" lIns="91440" tIns="45720" rIns="91440" bIns="45720" rtlCol="0">
              <a:normAutofit/>
            </a:bodyPr>
            <a:lstStyle/>
            <a:p>
              <a:pPr algn="ctr" defTabSz="914400" rtl="0" eaLnBrk="1" latinLnBrk="0" hangingPunct="1">
                <a:spcBef>
                  <a:spcPts val="800"/>
                </a:spcBef>
              </a:pPr>
              <a:r>
                <a:rPr lang="en-US" b="1" kern="1200" dirty="0">
                  <a:solidFill>
                    <a:schemeClr val="accent3"/>
                  </a:solidFill>
                  <a:latin typeface="Open Sans" panose="020B0606030504020204" pitchFamily="34" charset="0"/>
                  <a:ea typeface="Open Sans" panose="020B0606030504020204" pitchFamily="34" charset="0"/>
                  <a:cs typeface="Open Sans" panose="020B0606030504020204" pitchFamily="34" charset="0"/>
                </a:rPr>
                <a:t>850</a:t>
              </a:r>
            </a:p>
          </p:txBody>
        </p:sp>
      </p:grpSp>
      <p:sp>
        <p:nvSpPr>
          <p:cNvPr id="2" name="Title 1"/>
          <p:cNvSpPr>
            <a:spLocks noGrp="1"/>
          </p:cNvSpPr>
          <p:nvPr>
            <p:ph type="title"/>
          </p:nvPr>
        </p:nvSpPr>
        <p:spPr/>
        <p:txBody>
          <a:bodyPr/>
          <a:lstStyle/>
          <a:p>
            <a:r>
              <a:rPr lang="en-US" dirty="0"/>
              <a:t>Your Credit Score</a:t>
            </a:r>
            <a:br>
              <a:rPr lang="en-US" dirty="0"/>
            </a:br>
            <a:endParaRPr lang="en-US" dirty="0"/>
          </a:p>
        </p:txBody>
      </p:sp>
      <p:sp>
        <p:nvSpPr>
          <p:cNvPr id="40963" name="Content Placeholder 2"/>
          <p:cNvSpPr>
            <a:spLocks noGrp="1"/>
          </p:cNvSpPr>
          <p:nvPr>
            <p:ph sz="half" idx="1"/>
          </p:nvPr>
        </p:nvSpPr>
        <p:spPr>
          <a:xfrm>
            <a:off x="326904" y="2466473"/>
            <a:ext cx="4481824" cy="3024866"/>
          </a:xfrm>
        </p:spPr>
        <p:txBody>
          <a:bodyPr/>
          <a:lstStyle/>
          <a:p>
            <a:pPr>
              <a:spcBef>
                <a:spcPts val="600"/>
              </a:spcBef>
              <a:spcAft>
                <a:spcPts val="600"/>
              </a:spcAft>
            </a:pPr>
            <a:r>
              <a:rPr lang="en-US" sz="1800" dirty="0">
                <a:solidFill>
                  <a:schemeClr val="tx2"/>
                </a:solidFill>
              </a:rPr>
              <a:t>A program analyzes your credit history and generates a single number score, usually between 300 to 850.</a:t>
            </a:r>
          </a:p>
          <a:p>
            <a:pPr>
              <a:spcBef>
                <a:spcPts val="600"/>
              </a:spcBef>
              <a:spcAft>
                <a:spcPts val="600"/>
              </a:spcAft>
            </a:pPr>
            <a:r>
              <a:rPr lang="en-US" sz="1800" dirty="0">
                <a:solidFill>
                  <a:schemeClr val="tx2"/>
                </a:solidFill>
              </a:rPr>
              <a:t>This score helps lenders decide if you are a good credit risk or not.</a:t>
            </a:r>
          </a:p>
          <a:p>
            <a:pPr>
              <a:spcBef>
                <a:spcPts val="600"/>
              </a:spcBef>
              <a:spcAft>
                <a:spcPts val="600"/>
              </a:spcAft>
            </a:pPr>
            <a:r>
              <a:rPr lang="en-US" sz="1800" dirty="0">
                <a:solidFill>
                  <a:schemeClr val="tx2"/>
                </a:solidFill>
              </a:rPr>
              <a:t>The higher the credit score, the better.</a:t>
            </a:r>
          </a:p>
          <a:p>
            <a:pPr>
              <a:spcBef>
                <a:spcPts val="600"/>
              </a:spcBef>
              <a:spcAft>
                <a:spcPts val="600"/>
              </a:spcAft>
            </a:pPr>
            <a:r>
              <a:rPr lang="en-US" sz="1800" dirty="0">
                <a:solidFill>
                  <a:schemeClr val="tx2"/>
                </a:solidFill>
              </a:rPr>
              <a:t>Lenders may charge lower interest rates to borrowers with higher credit scores.  </a:t>
            </a:r>
          </a:p>
        </p:txBody>
      </p:sp>
      <p:sp>
        <p:nvSpPr>
          <p:cNvPr id="14" name="TextBox 13">
            <a:extLst>
              <a:ext uri="{FF2B5EF4-FFF2-40B4-BE49-F238E27FC236}">
                <a16:creationId xmlns:a16="http://schemas.microsoft.com/office/drawing/2014/main" id="{8F744377-D891-4D15-82A2-3F50A0095E4A}"/>
              </a:ext>
            </a:extLst>
          </p:cNvPr>
          <p:cNvSpPr txBox="1"/>
          <p:nvPr/>
        </p:nvSpPr>
        <p:spPr>
          <a:xfrm>
            <a:off x="5389016" y="2972436"/>
            <a:ext cx="3192432" cy="1892826"/>
          </a:xfrm>
          <a:prstGeom prst="rect">
            <a:avLst/>
          </a:prstGeom>
          <a:noFill/>
        </p:spPr>
        <p:txBody>
          <a:bodyPr wrap="square">
            <a:spAutoFit/>
          </a:bodyPr>
          <a:lstStyle/>
          <a:p>
            <a:pPr marL="285750" indent="-285750">
              <a:spcBef>
                <a:spcPts val="600"/>
              </a:spcBef>
              <a:spcAft>
                <a:spcPts val="1200"/>
              </a:spcAft>
              <a:buFont typeface="Wingdings" panose="05000000000000000000" pitchFamily="2" charset="2"/>
              <a:buChar char="§"/>
            </a:pPr>
            <a:r>
              <a:rPr lang="en-US" dirty="0">
                <a:solidFill>
                  <a:schemeClr val="accent3">
                    <a:lumMod val="50000"/>
                  </a:schemeClr>
                </a:solidFill>
                <a:latin typeface="Open Sans" panose="020B0606030504020204" pitchFamily="34" charset="0"/>
                <a:ea typeface="Open Sans" panose="020B0606030504020204" pitchFamily="34" charset="0"/>
                <a:cs typeface="Open Sans" panose="020B0606030504020204" pitchFamily="34" charset="0"/>
              </a:rPr>
              <a:t>Types of Credit</a:t>
            </a:r>
          </a:p>
          <a:p>
            <a:pPr marL="285750" indent="-285750">
              <a:spcBef>
                <a:spcPts val="600"/>
              </a:spcBef>
              <a:spcAft>
                <a:spcPts val="1200"/>
              </a:spcAft>
              <a:buFont typeface="Wingdings" panose="05000000000000000000" pitchFamily="2" charset="2"/>
              <a:buChar char="§"/>
            </a:pPr>
            <a:r>
              <a:rPr lang="en-US" dirty="0">
                <a:solidFill>
                  <a:schemeClr val="accent3">
                    <a:lumMod val="50000"/>
                  </a:schemeClr>
                </a:solidFill>
                <a:latin typeface="Open Sans" panose="020B0606030504020204" pitchFamily="34" charset="0"/>
                <a:ea typeface="Open Sans" panose="020B0606030504020204" pitchFamily="34" charset="0"/>
                <a:cs typeface="Open Sans" panose="020B0606030504020204" pitchFamily="34" charset="0"/>
              </a:rPr>
              <a:t>What You Owe</a:t>
            </a:r>
          </a:p>
          <a:p>
            <a:pPr marL="285750" indent="-285750">
              <a:spcBef>
                <a:spcPts val="600"/>
              </a:spcBef>
              <a:spcAft>
                <a:spcPts val="1200"/>
              </a:spcAft>
              <a:buFont typeface="Wingdings" panose="05000000000000000000" pitchFamily="2" charset="2"/>
              <a:buChar char="§"/>
            </a:pPr>
            <a:r>
              <a:rPr lang="en-US" dirty="0">
                <a:solidFill>
                  <a:schemeClr val="accent3">
                    <a:lumMod val="50000"/>
                  </a:schemeClr>
                </a:solidFill>
                <a:latin typeface="Open Sans" panose="020B0606030504020204" pitchFamily="34" charset="0"/>
                <a:ea typeface="Open Sans" panose="020B0606030504020204" pitchFamily="34" charset="0"/>
                <a:cs typeface="Open Sans" panose="020B0606030504020204" pitchFamily="34" charset="0"/>
              </a:rPr>
              <a:t>Length of Credit History</a:t>
            </a:r>
          </a:p>
          <a:p>
            <a:pPr marL="285750" indent="-285750">
              <a:spcBef>
                <a:spcPts val="600"/>
              </a:spcBef>
              <a:spcAft>
                <a:spcPts val="1200"/>
              </a:spcAft>
              <a:buFont typeface="Wingdings" panose="05000000000000000000" pitchFamily="2" charset="2"/>
              <a:buChar char="§"/>
            </a:pPr>
            <a:r>
              <a:rPr lang="en-US" dirty="0">
                <a:solidFill>
                  <a:schemeClr val="accent3">
                    <a:lumMod val="50000"/>
                  </a:schemeClr>
                </a:solidFill>
                <a:latin typeface="Open Sans" panose="020B0606030504020204" pitchFamily="34" charset="0"/>
                <a:ea typeface="Open Sans" panose="020B0606030504020204" pitchFamily="34" charset="0"/>
                <a:cs typeface="Open Sans" panose="020B0606030504020204" pitchFamily="34" charset="0"/>
              </a:rPr>
              <a:t>Payment Track Record</a:t>
            </a:r>
          </a:p>
        </p:txBody>
      </p:sp>
      <p:sp>
        <p:nvSpPr>
          <p:cNvPr id="15" name="TextBox 14">
            <a:extLst>
              <a:ext uri="{FF2B5EF4-FFF2-40B4-BE49-F238E27FC236}">
                <a16:creationId xmlns:a16="http://schemas.microsoft.com/office/drawing/2014/main" id="{DA933249-B900-4DE8-B14B-47F706F60062}"/>
              </a:ext>
            </a:extLst>
          </p:cNvPr>
          <p:cNvSpPr txBox="1"/>
          <p:nvPr/>
        </p:nvSpPr>
        <p:spPr>
          <a:xfrm>
            <a:off x="5105715" y="2441065"/>
            <a:ext cx="4038285" cy="369332"/>
          </a:xfrm>
          <a:prstGeom prst="rect">
            <a:avLst/>
          </a:prstGeom>
          <a:noFill/>
        </p:spPr>
        <p:txBody>
          <a:bodyPr wrap="square">
            <a:spAutoFit/>
          </a:bodyPr>
          <a:lstStyle/>
          <a:p>
            <a:r>
              <a:rPr lang="en-US" b="1" dirty="0">
                <a:solidFill>
                  <a:schemeClr val="accent3">
                    <a:lumMod val="50000"/>
                  </a:schemeClr>
                </a:solidFill>
                <a:latin typeface="Open Sans" panose="020B0606030504020204" pitchFamily="34" charset="0"/>
                <a:ea typeface="Open Sans" panose="020B0606030504020204" pitchFamily="34" charset="0"/>
                <a:cs typeface="Open Sans" panose="020B0606030504020204" pitchFamily="34" charset="0"/>
              </a:rPr>
              <a:t>What goes into your credit score:</a:t>
            </a:r>
          </a:p>
        </p:txBody>
      </p:sp>
      <p:sp>
        <p:nvSpPr>
          <p:cNvPr id="19" name="TextBox 18">
            <a:extLst>
              <a:ext uri="{FF2B5EF4-FFF2-40B4-BE49-F238E27FC236}">
                <a16:creationId xmlns:a16="http://schemas.microsoft.com/office/drawing/2014/main" id="{8D861915-B023-4081-AFCF-FDFF0E0B53F0}"/>
              </a:ext>
            </a:extLst>
          </p:cNvPr>
          <p:cNvSpPr txBox="1"/>
          <p:nvPr/>
        </p:nvSpPr>
        <p:spPr>
          <a:xfrm>
            <a:off x="366712" y="1542912"/>
            <a:ext cx="8229600" cy="646331"/>
          </a:xfrm>
          <a:prstGeom prst="rect">
            <a:avLst/>
          </a:prstGeom>
          <a:noFill/>
        </p:spPr>
        <p:txBody>
          <a:bodyPr wrap="square">
            <a:spAutoFit/>
          </a:bodyPr>
          <a:lstStyle/>
          <a:p>
            <a:pPr>
              <a:spcAft>
                <a:spcPts val="600"/>
              </a:spcAft>
            </a:pPr>
            <a:r>
              <a:rPr lang="en-US" dirty="0">
                <a:latin typeface="Open Sans" panose="020B0606030504020204" pitchFamily="34" charset="0"/>
                <a:ea typeface="Open Sans" panose="020B0606030504020204" pitchFamily="34" charset="0"/>
                <a:cs typeface="Open Sans" panose="020B0606030504020204" pitchFamily="34" charset="0"/>
              </a:rPr>
              <a:t>Like your credit history, lenders may look at your Credit Score.  A Credit Score is a number that indicates how reliable you are at paying your debts.</a:t>
            </a:r>
          </a:p>
        </p:txBody>
      </p:sp>
    </p:spTree>
    <p:custDataLst>
      <p:tags r:id="rId1"/>
    </p:custDataLst>
    <p:extLst>
      <p:ext uri="{BB962C8B-B14F-4D97-AF65-F5344CB8AC3E}">
        <p14:creationId xmlns:p14="http://schemas.microsoft.com/office/powerpoint/2010/main" val="40879650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0963">
                                            <p:txEl>
                                              <p:pRg st="0" end="0"/>
                                            </p:txEl>
                                          </p:spTgt>
                                        </p:tgtEl>
                                        <p:attrNameLst>
                                          <p:attrName>style.visibility</p:attrName>
                                        </p:attrNameLst>
                                      </p:cBhvr>
                                      <p:to>
                                        <p:strVal val="visible"/>
                                      </p:to>
                                    </p:set>
                                    <p:anim calcmode="lin" valueType="num">
                                      <p:cBhvr additive="base">
                                        <p:cTn id="25" dur="500" fill="hold"/>
                                        <p:tgtEl>
                                          <p:spTgt spid="40963">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096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0963">
                                            <p:txEl>
                                              <p:pRg st="1" end="1"/>
                                            </p:txEl>
                                          </p:spTgt>
                                        </p:tgtEl>
                                        <p:attrNameLst>
                                          <p:attrName>style.visibility</p:attrName>
                                        </p:attrNameLst>
                                      </p:cBhvr>
                                      <p:to>
                                        <p:strVal val="visible"/>
                                      </p:to>
                                    </p:set>
                                    <p:anim calcmode="lin" valueType="num">
                                      <p:cBhvr additive="base">
                                        <p:cTn id="31" dur="500" fill="hold"/>
                                        <p:tgtEl>
                                          <p:spTgt spid="40963">
                                            <p:txEl>
                                              <p:pRg st="1" end="1"/>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096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0963">
                                            <p:txEl>
                                              <p:pRg st="2" end="2"/>
                                            </p:txEl>
                                          </p:spTgt>
                                        </p:tgtEl>
                                        <p:attrNameLst>
                                          <p:attrName>style.visibility</p:attrName>
                                        </p:attrNameLst>
                                      </p:cBhvr>
                                      <p:to>
                                        <p:strVal val="visible"/>
                                      </p:to>
                                    </p:set>
                                    <p:anim calcmode="lin" valueType="num">
                                      <p:cBhvr additive="base">
                                        <p:cTn id="37" dur="500" fill="hold"/>
                                        <p:tgtEl>
                                          <p:spTgt spid="40963">
                                            <p:txEl>
                                              <p:pRg st="2" end="2"/>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096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0963">
                                            <p:txEl>
                                              <p:pRg st="3" end="3"/>
                                            </p:txEl>
                                          </p:spTgt>
                                        </p:tgtEl>
                                        <p:attrNameLst>
                                          <p:attrName>style.visibility</p:attrName>
                                        </p:attrNameLst>
                                      </p:cBhvr>
                                      <p:to>
                                        <p:strVal val="visible"/>
                                      </p:to>
                                    </p:set>
                                    <p:anim calcmode="lin" valueType="num">
                                      <p:cBhvr additive="base">
                                        <p:cTn id="43" dur="500" fill="hold"/>
                                        <p:tgtEl>
                                          <p:spTgt spid="40963">
                                            <p:txEl>
                                              <p:pRg st="3" end="3"/>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4096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1+#ppt_w/2"/>
                                          </p:val>
                                        </p:tav>
                                        <p:tav tm="100000">
                                          <p:val>
                                            <p:strVal val="#ppt_x"/>
                                          </p:val>
                                        </p:tav>
                                      </p:tavLst>
                                    </p:anim>
                                    <p:anim calcmode="lin" valueType="num">
                                      <p:cBhvr additive="base">
                                        <p:cTn id="50"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nodeType="clickEffect">
                                  <p:stCondLst>
                                    <p:cond delay="0"/>
                                  </p:stCondLst>
                                  <p:childTnLst>
                                    <p:set>
                                      <p:cBhvr>
                                        <p:cTn id="54" dur="1" fill="hold">
                                          <p:stCondLst>
                                            <p:cond delay="0"/>
                                          </p:stCondLst>
                                        </p:cTn>
                                        <p:tgtEl>
                                          <p:spTgt spid="14">
                                            <p:txEl>
                                              <p:pRg st="0" end="0"/>
                                            </p:txEl>
                                          </p:spTgt>
                                        </p:tgtEl>
                                        <p:attrNameLst>
                                          <p:attrName>style.visibility</p:attrName>
                                        </p:attrNameLst>
                                      </p:cBhvr>
                                      <p:to>
                                        <p:strVal val="visible"/>
                                      </p:to>
                                    </p:set>
                                    <p:anim calcmode="lin" valueType="num">
                                      <p:cBhvr additive="base">
                                        <p:cTn id="55"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nodeType="clickEffect">
                                  <p:stCondLst>
                                    <p:cond delay="0"/>
                                  </p:stCondLst>
                                  <p:childTnLst>
                                    <p:set>
                                      <p:cBhvr>
                                        <p:cTn id="60" dur="1" fill="hold">
                                          <p:stCondLst>
                                            <p:cond delay="0"/>
                                          </p:stCondLst>
                                        </p:cTn>
                                        <p:tgtEl>
                                          <p:spTgt spid="14">
                                            <p:txEl>
                                              <p:pRg st="1" end="1"/>
                                            </p:txEl>
                                          </p:spTgt>
                                        </p:tgtEl>
                                        <p:attrNameLst>
                                          <p:attrName>style.visibility</p:attrName>
                                        </p:attrNameLst>
                                      </p:cBhvr>
                                      <p:to>
                                        <p:strVal val="visible"/>
                                      </p:to>
                                    </p:set>
                                    <p:anim calcmode="lin" valueType="num">
                                      <p:cBhvr additive="base">
                                        <p:cTn id="61" dur="500" fill="hold"/>
                                        <p:tgtEl>
                                          <p:spTgt spid="14">
                                            <p:txEl>
                                              <p:pRg st="1" end="1"/>
                                            </p:txEl>
                                          </p:spTgt>
                                        </p:tgtEl>
                                        <p:attrNameLst>
                                          <p:attrName>ppt_x</p:attrName>
                                        </p:attrNameLst>
                                      </p:cBhvr>
                                      <p:tavLst>
                                        <p:tav tm="0">
                                          <p:val>
                                            <p:strVal val="1+#ppt_w/2"/>
                                          </p:val>
                                        </p:tav>
                                        <p:tav tm="100000">
                                          <p:val>
                                            <p:strVal val="#ppt_x"/>
                                          </p:val>
                                        </p:tav>
                                      </p:tavLst>
                                    </p:anim>
                                    <p:anim calcmode="lin" valueType="num">
                                      <p:cBhvr additive="base">
                                        <p:cTn id="62" dur="500" fill="hold"/>
                                        <p:tgtEl>
                                          <p:spTgt spid="1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nodeType="clickEffect">
                                  <p:stCondLst>
                                    <p:cond delay="0"/>
                                  </p:stCondLst>
                                  <p:childTnLst>
                                    <p:set>
                                      <p:cBhvr>
                                        <p:cTn id="66" dur="1" fill="hold">
                                          <p:stCondLst>
                                            <p:cond delay="0"/>
                                          </p:stCondLst>
                                        </p:cTn>
                                        <p:tgtEl>
                                          <p:spTgt spid="14">
                                            <p:txEl>
                                              <p:pRg st="2" end="2"/>
                                            </p:txEl>
                                          </p:spTgt>
                                        </p:tgtEl>
                                        <p:attrNameLst>
                                          <p:attrName>style.visibility</p:attrName>
                                        </p:attrNameLst>
                                      </p:cBhvr>
                                      <p:to>
                                        <p:strVal val="visible"/>
                                      </p:to>
                                    </p:set>
                                    <p:anim calcmode="lin" valueType="num">
                                      <p:cBhvr additive="base">
                                        <p:cTn id="67" dur="500" fill="hold"/>
                                        <p:tgtEl>
                                          <p:spTgt spid="14">
                                            <p:txEl>
                                              <p:pRg st="2" end="2"/>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1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2" fill="hold" nodeType="clickEffect">
                                  <p:stCondLst>
                                    <p:cond delay="0"/>
                                  </p:stCondLst>
                                  <p:childTnLst>
                                    <p:set>
                                      <p:cBhvr>
                                        <p:cTn id="72" dur="1" fill="hold">
                                          <p:stCondLst>
                                            <p:cond delay="0"/>
                                          </p:stCondLst>
                                        </p:cTn>
                                        <p:tgtEl>
                                          <p:spTgt spid="14">
                                            <p:txEl>
                                              <p:pRg st="3" end="3"/>
                                            </p:txEl>
                                          </p:spTgt>
                                        </p:tgtEl>
                                        <p:attrNameLst>
                                          <p:attrName>style.visibility</p:attrName>
                                        </p:attrNameLst>
                                      </p:cBhvr>
                                      <p:to>
                                        <p:strVal val="visible"/>
                                      </p:to>
                                    </p:set>
                                    <p:anim calcmode="lin" valueType="num">
                                      <p:cBhvr additive="base">
                                        <p:cTn id="73" dur="500" fill="hold"/>
                                        <p:tgtEl>
                                          <p:spTgt spid="14">
                                            <p:txEl>
                                              <p:pRg st="3" end="3"/>
                                            </p:txEl>
                                          </p:spTgt>
                                        </p:tgtEl>
                                        <p:attrNameLst>
                                          <p:attrName>ppt_x</p:attrName>
                                        </p:attrNameLst>
                                      </p:cBhvr>
                                      <p:tavLst>
                                        <p:tav tm="0">
                                          <p:val>
                                            <p:strVal val="1+#ppt_w/2"/>
                                          </p:val>
                                        </p:tav>
                                        <p:tav tm="100000">
                                          <p:val>
                                            <p:strVal val="#ppt_x"/>
                                          </p:val>
                                        </p:tav>
                                      </p:tavLst>
                                    </p:anim>
                                    <p:anim calcmode="lin" valueType="num">
                                      <p:cBhvr additive="base">
                                        <p:cTn id="74" dur="500" fill="hold"/>
                                        <p:tgtEl>
                                          <p:spTgt spid="14">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uiExpand="1" build="p"/>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547730" y="319903"/>
            <a:ext cx="8229600" cy="1143000"/>
          </a:xfrm>
        </p:spPr>
        <p:txBody>
          <a:bodyPr/>
          <a:lstStyle/>
          <a:p>
            <a:r>
              <a:rPr lang="en-US" dirty="0"/>
              <a:t>Quiz Time!</a:t>
            </a:r>
          </a:p>
        </p:txBody>
      </p:sp>
      <p:sp>
        <p:nvSpPr>
          <p:cNvPr id="15" name="Rectangle 3">
            <a:extLst>
              <a:ext uri="{FF2B5EF4-FFF2-40B4-BE49-F238E27FC236}">
                <a16:creationId xmlns:a16="http://schemas.microsoft.com/office/drawing/2014/main" id="{609329C0-7F97-4C46-B2F1-4581E212BD23}"/>
              </a:ext>
            </a:extLst>
          </p:cNvPr>
          <p:cNvSpPr txBox="1">
            <a:spLocks noChangeArrowheads="1"/>
          </p:cNvSpPr>
          <p:nvPr/>
        </p:nvSpPr>
        <p:spPr bwMode="auto">
          <a:xfrm>
            <a:off x="547730" y="1592969"/>
            <a:ext cx="8229600" cy="986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1" fontAlgn="base" hangingPunct="1">
              <a:spcBef>
                <a:spcPts val="0"/>
              </a:spcBef>
              <a:spcAft>
                <a:spcPts val="1200"/>
              </a:spcAft>
              <a:buFont typeface="Wingdings" pitchFamily="2" charset="2"/>
              <a:buChar char="§"/>
              <a:defRPr sz="2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7388" indent="-342900" algn="l" rtl="0" eaLnBrk="1" fontAlgn="base" hangingPunct="1">
              <a:spcBef>
                <a:spcPts val="0"/>
              </a:spcBef>
              <a:spcAft>
                <a:spcPts val="1200"/>
              </a:spcAft>
              <a:buFont typeface="Verdana"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227013" algn="l" rtl="0" eaLnBrk="1" fontAlgn="base" hangingPunct="1">
              <a:spcBef>
                <a:spcPts val="0"/>
              </a:spcBef>
              <a:spcAft>
                <a:spcPts val="1200"/>
              </a:spcAft>
              <a:buFont typeface="Arial"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41413" indent="-227013" algn="l" rtl="0" eaLnBrk="1" fontAlgn="base" hangingPunct="1">
              <a:spcBef>
                <a:spcPts val="0"/>
              </a:spcBef>
              <a:spcAft>
                <a:spcPts val="1200"/>
              </a:spcAft>
              <a:buFont typeface="Wingdings" pitchFamily="2" charset="2"/>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376363" indent="-234950" algn="l" rtl="0" eaLnBrk="1" fontAlgn="base" hangingPunct="1">
              <a:spcBef>
                <a:spcPts val="0"/>
              </a:spcBef>
              <a:spcAft>
                <a:spcPts val="1200"/>
              </a:spcAft>
              <a:buFont typeface="Wingdings" pitchFamily="2" charset="2"/>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45809" indent="-545809">
              <a:buFont typeface="Wingdings" pitchFamily="2" charset="2"/>
              <a:buNone/>
            </a:pPr>
            <a:r>
              <a:rPr lang="en-US" sz="2800" b="1" dirty="0">
                <a:solidFill>
                  <a:schemeClr val="tx2"/>
                </a:solidFill>
              </a:rPr>
              <a:t>Q1: </a:t>
            </a:r>
            <a:r>
              <a:rPr lang="en-US" dirty="0"/>
              <a:t>True or False – When I use my credit card to make a purchase I am borrowing money?</a:t>
            </a:r>
          </a:p>
        </p:txBody>
      </p:sp>
      <p:sp>
        <p:nvSpPr>
          <p:cNvPr id="16" name="AutoShape 5">
            <a:extLst>
              <a:ext uri="{FF2B5EF4-FFF2-40B4-BE49-F238E27FC236}">
                <a16:creationId xmlns:a16="http://schemas.microsoft.com/office/drawing/2014/main" id="{75705D80-4676-4453-BEC9-D538ED93440C}"/>
              </a:ext>
            </a:extLst>
          </p:cNvPr>
          <p:cNvSpPr>
            <a:spLocks noChangeArrowheads="1"/>
          </p:cNvSpPr>
          <p:nvPr/>
        </p:nvSpPr>
        <p:spPr bwMode="auto">
          <a:xfrm>
            <a:off x="1959882" y="2736797"/>
            <a:ext cx="1827893" cy="446012"/>
          </a:xfrm>
          <a:prstGeom prst="roundRect">
            <a:avLst>
              <a:gd name="adj" fmla="val 50000"/>
            </a:avLst>
          </a:prstGeom>
          <a:solidFill>
            <a:schemeClr val="accent3">
              <a:lumMod val="20000"/>
              <a:lumOff val="80000"/>
            </a:schemeClr>
          </a:solidFill>
          <a:ln w="9525">
            <a:noFill/>
            <a:round/>
            <a:headEnd/>
            <a:tailEnd/>
          </a:ln>
        </p:spPr>
        <p:txBody>
          <a:bodyPr wrap="none" anchor="ctr"/>
          <a:lstStyle/>
          <a:p>
            <a:pPr algn="ctr"/>
            <a:r>
              <a:rPr lang="en-US" sz="2286" b="1" dirty="0">
                <a:latin typeface="Open Sans" panose="020B0606030504020204" pitchFamily="34" charset="0"/>
                <a:ea typeface="Open Sans" panose="020B0606030504020204" pitchFamily="34" charset="0"/>
                <a:cs typeface="Open Sans" panose="020B0606030504020204" pitchFamily="34" charset="0"/>
              </a:rPr>
              <a:t>True</a:t>
            </a:r>
          </a:p>
        </p:txBody>
      </p:sp>
      <p:sp>
        <p:nvSpPr>
          <p:cNvPr id="18" name="AutoShape 5">
            <a:extLst>
              <a:ext uri="{FF2B5EF4-FFF2-40B4-BE49-F238E27FC236}">
                <a16:creationId xmlns:a16="http://schemas.microsoft.com/office/drawing/2014/main" id="{9D1F9832-C158-4B47-8C01-E61D0A21492F}"/>
              </a:ext>
            </a:extLst>
          </p:cNvPr>
          <p:cNvSpPr>
            <a:spLocks noChangeArrowheads="1"/>
          </p:cNvSpPr>
          <p:nvPr/>
        </p:nvSpPr>
        <p:spPr bwMode="auto">
          <a:xfrm>
            <a:off x="1959881" y="2720205"/>
            <a:ext cx="1827893" cy="446012"/>
          </a:xfrm>
          <a:prstGeom prst="roundRect">
            <a:avLst>
              <a:gd name="adj" fmla="val 50000"/>
            </a:avLst>
          </a:prstGeom>
          <a:solidFill>
            <a:schemeClr val="accent3"/>
          </a:solidFill>
          <a:ln w="9525">
            <a:noFill/>
            <a:round/>
            <a:headEnd/>
            <a:tailEnd/>
          </a:ln>
        </p:spPr>
        <p:txBody>
          <a:bodyPr wrap="none" anchor="ctr"/>
          <a:lstStyle/>
          <a:p>
            <a:pPr algn="ctr"/>
            <a:r>
              <a:rPr lang="en-US" sz="2286" b="1" dirty="0">
                <a:solidFill>
                  <a:schemeClr val="bg1"/>
                </a:solidFill>
                <a:latin typeface="Open Sans" panose="020B0606030504020204" pitchFamily="34" charset="0"/>
                <a:ea typeface="Open Sans" panose="020B0606030504020204" pitchFamily="34" charset="0"/>
                <a:cs typeface="Open Sans" panose="020B0606030504020204" pitchFamily="34" charset="0"/>
              </a:rPr>
              <a:t>True</a:t>
            </a:r>
          </a:p>
        </p:txBody>
      </p:sp>
      <p:sp>
        <p:nvSpPr>
          <p:cNvPr id="17" name="AutoShape 6">
            <a:extLst>
              <a:ext uri="{FF2B5EF4-FFF2-40B4-BE49-F238E27FC236}">
                <a16:creationId xmlns:a16="http://schemas.microsoft.com/office/drawing/2014/main" id="{9F760C21-F8CC-41B3-8E05-DC60F7B71C03}"/>
              </a:ext>
            </a:extLst>
          </p:cNvPr>
          <p:cNvSpPr>
            <a:spLocks noChangeArrowheads="1"/>
          </p:cNvSpPr>
          <p:nvPr/>
        </p:nvSpPr>
        <p:spPr bwMode="auto">
          <a:xfrm>
            <a:off x="4662530" y="2736797"/>
            <a:ext cx="1827893" cy="446011"/>
          </a:xfrm>
          <a:prstGeom prst="roundRect">
            <a:avLst>
              <a:gd name="adj" fmla="val 50000"/>
            </a:avLst>
          </a:prstGeom>
          <a:solidFill>
            <a:schemeClr val="accent3">
              <a:lumMod val="20000"/>
              <a:lumOff val="80000"/>
            </a:schemeClr>
          </a:solidFill>
          <a:ln w="9525">
            <a:noFill/>
            <a:round/>
            <a:headEnd/>
            <a:tailEnd/>
          </a:ln>
        </p:spPr>
        <p:txBody>
          <a:bodyPr wrap="none" anchor="ctr"/>
          <a:lstStyle/>
          <a:p>
            <a:pPr algn="ctr"/>
            <a:r>
              <a:rPr lang="en-US" sz="2286" b="1" dirty="0">
                <a:latin typeface="Open Sans" panose="020B0606030504020204" pitchFamily="34" charset="0"/>
                <a:ea typeface="Open Sans" panose="020B0606030504020204" pitchFamily="34" charset="0"/>
                <a:cs typeface="Open Sans" panose="020B0606030504020204" pitchFamily="34" charset="0"/>
              </a:rPr>
              <a:t>False</a:t>
            </a:r>
          </a:p>
        </p:txBody>
      </p:sp>
      <p:sp>
        <p:nvSpPr>
          <p:cNvPr id="6148" name="Rectangle 3"/>
          <p:cNvSpPr>
            <a:spLocks noGrp="1" noChangeArrowheads="1"/>
          </p:cNvSpPr>
          <p:nvPr>
            <p:ph idx="1"/>
          </p:nvPr>
        </p:nvSpPr>
        <p:spPr>
          <a:xfrm>
            <a:off x="547730" y="3555446"/>
            <a:ext cx="8229600" cy="673913"/>
          </a:xfrm>
        </p:spPr>
        <p:txBody>
          <a:bodyPr/>
          <a:lstStyle/>
          <a:p>
            <a:pPr marL="545809" indent="-545809">
              <a:buNone/>
            </a:pPr>
            <a:r>
              <a:rPr lang="en-US" sz="2800" b="1" dirty="0">
                <a:solidFill>
                  <a:schemeClr val="tx2"/>
                </a:solidFill>
              </a:rPr>
              <a:t>Q2: </a:t>
            </a:r>
            <a:r>
              <a:rPr lang="en-US" dirty="0"/>
              <a:t>The term </a:t>
            </a:r>
            <a:r>
              <a:rPr lang="en-US" b="1" dirty="0"/>
              <a:t>Interest Rate </a:t>
            </a:r>
            <a:r>
              <a:rPr lang="en-US" dirty="0"/>
              <a:t>refers to:</a:t>
            </a:r>
          </a:p>
        </p:txBody>
      </p:sp>
      <p:grpSp>
        <p:nvGrpSpPr>
          <p:cNvPr id="21" name="Group 20">
            <a:extLst>
              <a:ext uri="{C183D7F6-B498-43B3-948B-1728B52AA6E4}">
                <adec:decorative xmlns:adec="http://schemas.microsoft.com/office/drawing/2017/decorative" val="1"/>
              </a:ext>
            </a:extLst>
          </p:cNvPr>
          <p:cNvGrpSpPr/>
          <p:nvPr/>
        </p:nvGrpSpPr>
        <p:grpSpPr>
          <a:xfrm>
            <a:off x="1010092" y="4182491"/>
            <a:ext cx="7625907" cy="1981347"/>
            <a:chOff x="1154906" y="3035841"/>
            <a:chExt cx="8223646" cy="2080418"/>
          </a:xfrm>
        </p:grpSpPr>
        <p:sp>
          <p:nvSpPr>
            <p:cNvPr id="8197" name="Rectangle 4"/>
            <p:cNvSpPr>
              <a:spLocks noChangeArrowheads="1"/>
            </p:cNvSpPr>
            <p:nvPr/>
          </p:nvSpPr>
          <p:spPr bwMode="auto">
            <a:xfrm>
              <a:off x="1558129" y="3048000"/>
              <a:ext cx="7820423" cy="2068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70000"/>
                </a:spcBef>
              </a:pPr>
              <a:r>
                <a:rPr lang="en-US" sz="2000" dirty="0">
                  <a:latin typeface="Open Sans" panose="020B0606030504020204" pitchFamily="34" charset="0"/>
                  <a:ea typeface="Open Sans" panose="020B0606030504020204" pitchFamily="34" charset="0"/>
                  <a:cs typeface="Open Sans" panose="020B0606030504020204" pitchFamily="34" charset="0"/>
                </a:rPr>
                <a:t>Amount of credit I have available on the card.</a:t>
              </a:r>
            </a:p>
            <a:p>
              <a:pPr>
                <a:spcBef>
                  <a:spcPct val="70000"/>
                </a:spcBef>
              </a:pPr>
              <a:r>
                <a:rPr lang="en-US" sz="2000" dirty="0">
                  <a:latin typeface="Open Sans" panose="020B0606030504020204" pitchFamily="34" charset="0"/>
                  <a:ea typeface="Open Sans" panose="020B0606030504020204" pitchFamily="34" charset="0"/>
                  <a:cs typeface="Open Sans" panose="020B0606030504020204" pitchFamily="34" charset="0"/>
                </a:rPr>
                <a:t>The interest rate set by the government for credit cards.</a:t>
              </a:r>
            </a:p>
            <a:p>
              <a:pPr>
                <a:spcBef>
                  <a:spcPct val="70000"/>
                </a:spcBef>
              </a:pPr>
              <a:r>
                <a:rPr lang="en-US" sz="2000" dirty="0">
                  <a:latin typeface="Open Sans" panose="020B0606030504020204" pitchFamily="34" charset="0"/>
                  <a:ea typeface="Open Sans" panose="020B0606030504020204" pitchFamily="34" charset="0"/>
                  <a:cs typeface="Open Sans" panose="020B0606030504020204" pitchFamily="34" charset="0"/>
                </a:rPr>
                <a:t>My annual fee for having this rewards card.</a:t>
              </a:r>
            </a:p>
            <a:p>
              <a:pPr>
                <a:spcBef>
                  <a:spcPct val="70000"/>
                </a:spcBef>
              </a:pPr>
              <a:r>
                <a:rPr lang="en-US" sz="2000" dirty="0">
                  <a:latin typeface="Open Sans" panose="020B0606030504020204" pitchFamily="34" charset="0"/>
                  <a:ea typeface="Open Sans" panose="020B0606030504020204" pitchFamily="34" charset="0"/>
                  <a:cs typeface="Open Sans" panose="020B0606030504020204" pitchFamily="34" charset="0"/>
                </a:rPr>
                <a:t>What is used to compute my finance charge.</a:t>
              </a:r>
            </a:p>
          </p:txBody>
        </p:sp>
        <p:sp>
          <p:nvSpPr>
            <p:cNvPr id="8199" name="Oval 6"/>
            <p:cNvSpPr>
              <a:spLocks noChangeArrowheads="1"/>
            </p:cNvSpPr>
            <p:nvPr/>
          </p:nvSpPr>
          <p:spPr bwMode="auto">
            <a:xfrm>
              <a:off x="1154906" y="3085052"/>
              <a:ext cx="341312" cy="325438"/>
            </a:xfrm>
            <a:prstGeom prst="ellipse">
              <a:avLst/>
            </a:prstGeom>
            <a:solidFill>
              <a:srgbClr val="5199AD"/>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0" tIns="0" rIns="0" bIns="0" anchor="b"/>
            <a:lstStyle/>
            <a:p>
              <a:pPr algn="r"/>
              <a:endParaRPr lang="en-US" sz="2095"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200" name="Oval 7"/>
            <p:cNvSpPr>
              <a:spLocks noChangeArrowheads="1"/>
            </p:cNvSpPr>
            <p:nvPr/>
          </p:nvSpPr>
          <p:spPr bwMode="auto">
            <a:xfrm>
              <a:off x="1154906" y="3626420"/>
              <a:ext cx="341312" cy="325438"/>
            </a:xfrm>
            <a:prstGeom prst="ellipse">
              <a:avLst/>
            </a:prstGeom>
            <a:solidFill>
              <a:srgbClr val="5199AD"/>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0" tIns="0" rIns="0" bIns="0" anchor="b"/>
            <a:lstStyle/>
            <a:p>
              <a:pPr algn="r"/>
              <a:endParaRPr lang="en-US" sz="2095"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201" name="Oval 8"/>
            <p:cNvSpPr>
              <a:spLocks noChangeArrowheads="1"/>
            </p:cNvSpPr>
            <p:nvPr/>
          </p:nvSpPr>
          <p:spPr bwMode="auto">
            <a:xfrm>
              <a:off x="1154906" y="4182595"/>
              <a:ext cx="341312" cy="325438"/>
            </a:xfrm>
            <a:prstGeom prst="ellipse">
              <a:avLst/>
            </a:prstGeom>
            <a:solidFill>
              <a:srgbClr val="5199AD"/>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0" tIns="0" rIns="0" bIns="0" anchor="b"/>
            <a:lstStyle/>
            <a:p>
              <a:pPr algn="r"/>
              <a:endParaRPr lang="en-US" sz="2095"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202" name="Oval 9"/>
            <p:cNvSpPr>
              <a:spLocks noChangeArrowheads="1"/>
            </p:cNvSpPr>
            <p:nvPr/>
          </p:nvSpPr>
          <p:spPr bwMode="auto">
            <a:xfrm>
              <a:off x="1154906" y="4745645"/>
              <a:ext cx="341312" cy="325437"/>
            </a:xfrm>
            <a:prstGeom prst="ellipse">
              <a:avLst/>
            </a:prstGeom>
            <a:solidFill>
              <a:srgbClr val="5199AD"/>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0" tIns="0" rIns="0" bIns="0" anchor="b"/>
            <a:lstStyle/>
            <a:p>
              <a:pPr algn="r"/>
              <a:endParaRPr lang="en-US" sz="2095"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203" name="Rectangle 10"/>
            <p:cNvSpPr>
              <a:spLocks noChangeArrowheads="1"/>
            </p:cNvSpPr>
            <p:nvPr/>
          </p:nvSpPr>
          <p:spPr bwMode="auto">
            <a:xfrm>
              <a:off x="1231106" y="3035841"/>
              <a:ext cx="269875" cy="338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n-US" sz="2095" b="1" dirty="0">
                  <a:solidFill>
                    <a:schemeClr val="bg1"/>
                  </a:solidFill>
                  <a:latin typeface="Open Sans" panose="020B0606030504020204" pitchFamily="34" charset="0"/>
                  <a:ea typeface="Open Sans" panose="020B0606030504020204" pitchFamily="34" charset="0"/>
                  <a:cs typeface="Open Sans" panose="020B0606030504020204" pitchFamily="34" charset="0"/>
                </a:rPr>
                <a:t>a.</a:t>
              </a:r>
            </a:p>
          </p:txBody>
        </p:sp>
        <p:sp>
          <p:nvSpPr>
            <p:cNvPr id="8204" name="Rectangle 11"/>
            <p:cNvSpPr>
              <a:spLocks noChangeArrowheads="1"/>
            </p:cNvSpPr>
            <p:nvPr/>
          </p:nvSpPr>
          <p:spPr bwMode="auto">
            <a:xfrm>
              <a:off x="1231106" y="3601021"/>
              <a:ext cx="269875" cy="338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n-US" sz="2095" b="1" dirty="0">
                  <a:solidFill>
                    <a:schemeClr val="bg1"/>
                  </a:solidFill>
                  <a:latin typeface="Open Sans" panose="020B0606030504020204" pitchFamily="34" charset="0"/>
                  <a:ea typeface="Open Sans" panose="020B0606030504020204" pitchFamily="34" charset="0"/>
                  <a:cs typeface="Open Sans" panose="020B0606030504020204" pitchFamily="34" charset="0"/>
                </a:rPr>
                <a:t>b.</a:t>
              </a:r>
            </a:p>
          </p:txBody>
        </p:sp>
        <p:sp>
          <p:nvSpPr>
            <p:cNvPr id="8205" name="Rectangle 12"/>
            <p:cNvSpPr>
              <a:spLocks noChangeArrowheads="1"/>
            </p:cNvSpPr>
            <p:nvPr/>
          </p:nvSpPr>
          <p:spPr bwMode="auto">
            <a:xfrm>
              <a:off x="1231106" y="4157195"/>
              <a:ext cx="269875" cy="338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n-US" sz="2095"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c.</a:t>
              </a:r>
              <a:endParaRPr lang="en-US" sz="2095"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206" name="Rectangle 13"/>
            <p:cNvSpPr>
              <a:spLocks noChangeArrowheads="1"/>
            </p:cNvSpPr>
            <p:nvPr/>
          </p:nvSpPr>
          <p:spPr bwMode="auto">
            <a:xfrm>
              <a:off x="1231106" y="4720250"/>
              <a:ext cx="269875" cy="338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n-US" sz="2095" b="1" dirty="0">
                  <a:solidFill>
                    <a:schemeClr val="bg1"/>
                  </a:solidFill>
                  <a:latin typeface="Open Sans" panose="020B0606030504020204" pitchFamily="34" charset="0"/>
                  <a:ea typeface="Open Sans" panose="020B0606030504020204" pitchFamily="34" charset="0"/>
                  <a:cs typeface="Open Sans" panose="020B0606030504020204" pitchFamily="34" charset="0"/>
                </a:rPr>
                <a:t>d.</a:t>
              </a:r>
            </a:p>
          </p:txBody>
        </p:sp>
      </p:grpSp>
      <p:sp>
        <p:nvSpPr>
          <p:cNvPr id="19" name="Oval 9">
            <a:extLst>
              <a:ext uri="{FF2B5EF4-FFF2-40B4-BE49-F238E27FC236}">
                <a16:creationId xmlns:a16="http://schemas.microsoft.com/office/drawing/2014/main" id="{2865A6DE-F213-4B0E-BA13-1269F99B747D}"/>
              </a:ext>
              <a:ext uri="{C183D7F6-B498-43B3-948B-1728B52AA6E4}">
                <adec:decorative xmlns:adec="http://schemas.microsoft.com/office/drawing/2017/decorative" val="1"/>
              </a:ext>
            </a:extLst>
          </p:cNvPr>
          <p:cNvSpPr>
            <a:spLocks noChangeArrowheads="1"/>
          </p:cNvSpPr>
          <p:nvPr/>
        </p:nvSpPr>
        <p:spPr bwMode="auto">
          <a:xfrm>
            <a:off x="1010092" y="5809832"/>
            <a:ext cx="316504" cy="309939"/>
          </a:xfrm>
          <a:prstGeom prst="ellipse">
            <a:avLst/>
          </a:prstGeom>
          <a:solidFill>
            <a:schemeClr val="accent6"/>
          </a:solidFill>
          <a:ln>
            <a:noFill/>
          </a:ln>
        </p:spPr>
        <p:txBody>
          <a:bodyPr wrap="none" lIns="0" tIns="0" rIns="0" bIns="0" anchor="b"/>
          <a:lstStyle/>
          <a:p>
            <a:pPr algn="r"/>
            <a:endParaRPr lang="en-US" sz="2095"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Rectangle 13">
            <a:extLst>
              <a:ext uri="{FF2B5EF4-FFF2-40B4-BE49-F238E27FC236}">
                <a16:creationId xmlns:a16="http://schemas.microsoft.com/office/drawing/2014/main" id="{C44D0711-97B9-464D-8D6D-6C2BA9076EC0}"/>
              </a:ext>
            </a:extLst>
          </p:cNvPr>
          <p:cNvSpPr>
            <a:spLocks noChangeArrowheads="1"/>
          </p:cNvSpPr>
          <p:nvPr/>
        </p:nvSpPr>
        <p:spPr bwMode="auto">
          <a:xfrm>
            <a:off x="1080753" y="5785646"/>
            <a:ext cx="250259" cy="322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n-US" sz="2095" b="1" dirty="0">
                <a:solidFill>
                  <a:schemeClr val="bg1"/>
                </a:solidFill>
                <a:latin typeface="Open Sans" panose="020B0606030504020204" pitchFamily="34" charset="0"/>
                <a:ea typeface="Open Sans" panose="020B0606030504020204" pitchFamily="34" charset="0"/>
                <a:cs typeface="Open Sans" panose="020B0606030504020204" pitchFamily="34" charset="0"/>
              </a:rPr>
              <a:t>d.</a:t>
            </a:r>
          </a:p>
        </p:txBody>
      </p:sp>
    </p:spTree>
    <p:custDataLst>
      <p:tags r:id="rId1"/>
    </p:custDataLst>
    <p:extLst>
      <p:ext uri="{BB962C8B-B14F-4D97-AF65-F5344CB8AC3E}">
        <p14:creationId xmlns:p14="http://schemas.microsoft.com/office/powerpoint/2010/main" val="10869336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0-#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0-#ppt_w/2"/>
                                          </p:val>
                                        </p:tav>
                                        <p:tav tm="100000">
                                          <p:val>
                                            <p:strVal val="#ppt_x"/>
                                          </p:val>
                                        </p:tav>
                                      </p:tavLst>
                                    </p:anim>
                                    <p:anim calcmode="lin" valueType="num">
                                      <p:cBhvr additive="base">
                                        <p:cTn id="16"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148">
                                            <p:txEl>
                                              <p:pRg st="0" end="0"/>
                                            </p:txEl>
                                          </p:spTgt>
                                        </p:tgtEl>
                                        <p:attrNameLst>
                                          <p:attrName>style.visibility</p:attrName>
                                        </p:attrNameLst>
                                      </p:cBhvr>
                                      <p:to>
                                        <p:strVal val="visible"/>
                                      </p:to>
                                    </p:set>
                                    <p:anim calcmode="lin" valueType="num">
                                      <p:cBhvr additive="base">
                                        <p:cTn id="25" dur="500" fill="hold"/>
                                        <p:tgtEl>
                                          <p:spTgt spid="6148">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14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0-#ppt_w/2"/>
                                          </p:val>
                                        </p:tav>
                                        <p:tav tm="100000">
                                          <p:val>
                                            <p:strVal val="#ppt_x"/>
                                          </p:val>
                                        </p:tav>
                                      </p:tavLst>
                                    </p:anim>
                                    <p:anim calcmode="lin" valueType="num">
                                      <p:cBhvr additive="base">
                                        <p:cTn id="32"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8" grpId="0" animBg="1"/>
      <p:bldP spid="17" grpId="0" animBg="1"/>
      <p:bldP spid="6148" grpId="0" build="p"/>
      <p:bldP spid="19" grpId="0" animBg="1"/>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7688" y="320675"/>
            <a:ext cx="8229600" cy="1143000"/>
          </a:xfrm>
        </p:spPr>
        <p:txBody>
          <a:bodyPr/>
          <a:lstStyle/>
          <a:p>
            <a:r>
              <a:rPr lang="en-US" dirty="0"/>
              <a:t>Wrap-up</a:t>
            </a:r>
            <a:br>
              <a:rPr lang="en-US" dirty="0"/>
            </a:br>
            <a:endParaRPr lang="en-US" dirty="0"/>
          </a:p>
        </p:txBody>
      </p:sp>
      <p:sp>
        <p:nvSpPr>
          <p:cNvPr id="45059" name="Content Placeholder 2"/>
          <p:cNvSpPr>
            <a:spLocks noGrp="1"/>
          </p:cNvSpPr>
          <p:nvPr>
            <p:ph sz="half" idx="1"/>
          </p:nvPr>
        </p:nvSpPr>
        <p:spPr>
          <a:xfrm>
            <a:off x="411212" y="1687319"/>
            <a:ext cx="4024312" cy="3116612"/>
          </a:xfrm>
        </p:spPr>
        <p:txBody>
          <a:bodyPr/>
          <a:lstStyle/>
          <a:p>
            <a:pPr marL="0" indent="0">
              <a:buNone/>
            </a:pPr>
            <a:r>
              <a:rPr lang="en-US" sz="1600" b="1" dirty="0"/>
              <a:t>Be smart about managing your credit</a:t>
            </a:r>
            <a:endParaRPr lang="en-US" sz="1600" dirty="0"/>
          </a:p>
          <a:p>
            <a:pPr>
              <a:spcBef>
                <a:spcPts val="600"/>
              </a:spcBef>
              <a:spcAft>
                <a:spcPts val="600"/>
              </a:spcAft>
            </a:pPr>
            <a:r>
              <a:rPr lang="en-US" sz="1600" dirty="0">
                <a:solidFill>
                  <a:schemeClr val="tx2"/>
                </a:solidFill>
              </a:rPr>
              <a:t>Shop for credit</a:t>
            </a:r>
          </a:p>
          <a:p>
            <a:pPr>
              <a:spcBef>
                <a:spcPts val="600"/>
              </a:spcBef>
              <a:spcAft>
                <a:spcPts val="600"/>
              </a:spcAft>
            </a:pPr>
            <a:r>
              <a:rPr lang="en-US" sz="1600" dirty="0">
                <a:solidFill>
                  <a:schemeClr val="tx2"/>
                </a:solidFill>
              </a:rPr>
              <a:t>Keep track of charges	</a:t>
            </a:r>
          </a:p>
          <a:p>
            <a:pPr>
              <a:spcBef>
                <a:spcPts val="600"/>
              </a:spcBef>
              <a:spcAft>
                <a:spcPts val="600"/>
              </a:spcAft>
            </a:pPr>
            <a:r>
              <a:rPr lang="en-US" sz="1600" dirty="0">
                <a:solidFill>
                  <a:schemeClr val="tx2"/>
                </a:solidFill>
              </a:rPr>
              <a:t>Plan your shopping</a:t>
            </a:r>
          </a:p>
          <a:p>
            <a:pPr>
              <a:spcBef>
                <a:spcPts val="600"/>
              </a:spcBef>
              <a:spcAft>
                <a:spcPts val="600"/>
              </a:spcAft>
            </a:pPr>
            <a:r>
              <a:rPr lang="en-US" sz="1600" dirty="0">
                <a:solidFill>
                  <a:schemeClr val="tx2"/>
                </a:solidFill>
              </a:rPr>
              <a:t>Pay on time</a:t>
            </a:r>
          </a:p>
          <a:p>
            <a:pPr>
              <a:spcBef>
                <a:spcPts val="600"/>
              </a:spcBef>
              <a:spcAft>
                <a:spcPts val="600"/>
              </a:spcAft>
            </a:pPr>
            <a:r>
              <a:rPr lang="en-US" sz="1600" dirty="0">
                <a:solidFill>
                  <a:schemeClr val="tx2"/>
                </a:solidFill>
              </a:rPr>
              <a:t>Set limit and stick to them!</a:t>
            </a:r>
          </a:p>
          <a:p>
            <a:pPr>
              <a:spcBef>
                <a:spcPts val="600"/>
              </a:spcBef>
              <a:spcAft>
                <a:spcPts val="600"/>
              </a:spcAft>
            </a:pPr>
            <a:r>
              <a:rPr lang="en-US" sz="1600" dirty="0">
                <a:solidFill>
                  <a:schemeClr val="tx2"/>
                </a:solidFill>
              </a:rPr>
              <a:t>Get help early if you can’t meet your credit obligations</a:t>
            </a:r>
          </a:p>
          <a:p>
            <a:endParaRPr lang="en-US" sz="1400" dirty="0"/>
          </a:p>
        </p:txBody>
      </p:sp>
      <p:sp>
        <p:nvSpPr>
          <p:cNvPr id="25" name="Content Placeholder 2">
            <a:extLst>
              <a:ext uri="{FF2B5EF4-FFF2-40B4-BE49-F238E27FC236}">
                <a16:creationId xmlns:a16="http://schemas.microsoft.com/office/drawing/2014/main" id="{CB4EFDE6-C4C4-4678-89E3-34478A161501}"/>
              </a:ext>
            </a:extLst>
          </p:cNvPr>
          <p:cNvSpPr txBox="1">
            <a:spLocks/>
          </p:cNvSpPr>
          <p:nvPr/>
        </p:nvSpPr>
        <p:spPr bwMode="auto">
          <a:xfrm>
            <a:off x="4849009" y="1687319"/>
            <a:ext cx="4024312" cy="2857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1" fontAlgn="base" hangingPunct="1">
              <a:spcBef>
                <a:spcPct val="0"/>
              </a:spcBef>
              <a:spcAft>
                <a:spcPts val="1200"/>
              </a:spcAft>
              <a:buFont typeface="Wingdings" pitchFamily="2" charset="2"/>
              <a:buChar char="§"/>
              <a:defRPr sz="2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7388" indent="-342900" algn="l" rtl="0" eaLnBrk="1" fontAlgn="base" hangingPunct="1">
              <a:spcBef>
                <a:spcPct val="0"/>
              </a:spcBef>
              <a:spcAft>
                <a:spcPts val="1200"/>
              </a:spcAft>
              <a:buFont typeface="Verdana"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227013" algn="l" rtl="0" eaLnBrk="1" fontAlgn="base" hangingPunct="1">
              <a:spcBef>
                <a:spcPct val="0"/>
              </a:spcBef>
              <a:spcAft>
                <a:spcPts val="1200"/>
              </a:spcAft>
              <a:buFont typeface="Arial"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41413" indent="-227013" algn="l" rtl="0" eaLnBrk="1" fontAlgn="base" hangingPunct="1">
              <a:spcBef>
                <a:spcPct val="0"/>
              </a:spcBef>
              <a:spcAft>
                <a:spcPts val="1200"/>
              </a:spcAft>
              <a:buFont typeface="Wingdings" pitchFamily="2" charset="2"/>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376363" indent="-234950" algn="l" rtl="0" eaLnBrk="1" fontAlgn="base" hangingPunct="1">
              <a:spcBef>
                <a:spcPct val="0"/>
              </a:spcBef>
              <a:spcAft>
                <a:spcPts val="1200"/>
              </a:spcAft>
              <a:buFont typeface="Wingdings" pitchFamily="2" charset="2"/>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buFont typeface="Wingdings" pitchFamily="2" charset="2"/>
              <a:buNone/>
            </a:pPr>
            <a:r>
              <a:rPr lang="en-US" sz="1600" b="1" dirty="0"/>
              <a:t>Be aware of credit trouble signs</a:t>
            </a:r>
            <a:endParaRPr lang="en-US" sz="1600" dirty="0"/>
          </a:p>
          <a:p>
            <a:pPr marL="285750" lvl="1" indent="-285750" algn="l" defTabSz="711200">
              <a:spcBef>
                <a:spcPts val="600"/>
              </a:spcBef>
              <a:spcAft>
                <a:spcPts val="600"/>
              </a:spcAft>
              <a:buFont typeface="Wingdings" panose="05000000000000000000" pitchFamily="2" charset="2"/>
              <a:buChar char="§"/>
            </a:pPr>
            <a:r>
              <a:rPr lang="en-US" sz="1600" kern="1200" dirty="0">
                <a:solidFill>
                  <a:schemeClr val="accent2"/>
                </a:solidFill>
                <a:latin typeface="Open Sans" panose="020B0606030504020204" pitchFamily="34" charset="0"/>
                <a:ea typeface="Open Sans" panose="020B0606030504020204" pitchFamily="34" charset="0"/>
                <a:cs typeface="Open Sans" panose="020B0606030504020204" pitchFamily="34" charset="0"/>
              </a:rPr>
              <a:t>Paying late</a:t>
            </a:r>
          </a:p>
          <a:p>
            <a:pPr marL="285750" lvl="1" indent="-285750" algn="l" defTabSz="711200">
              <a:spcBef>
                <a:spcPts val="600"/>
              </a:spcBef>
              <a:spcAft>
                <a:spcPts val="600"/>
              </a:spcAft>
              <a:buFont typeface="Wingdings" panose="05000000000000000000" pitchFamily="2" charset="2"/>
              <a:buChar char="§"/>
            </a:pPr>
            <a:r>
              <a:rPr lang="en-US" sz="1600" kern="1200" dirty="0">
                <a:solidFill>
                  <a:schemeClr val="accent2"/>
                </a:solidFill>
                <a:latin typeface="Open Sans" panose="020B0606030504020204" pitchFamily="34" charset="0"/>
                <a:ea typeface="Open Sans" panose="020B0606030504020204" pitchFamily="34" charset="0"/>
                <a:cs typeface="Open Sans" panose="020B0606030504020204" pitchFamily="34" charset="0"/>
              </a:rPr>
              <a:t>Ignoring savings</a:t>
            </a:r>
          </a:p>
          <a:p>
            <a:pPr marL="285750" lvl="1" indent="-285750" algn="l" defTabSz="711200">
              <a:spcBef>
                <a:spcPts val="600"/>
              </a:spcBef>
              <a:spcAft>
                <a:spcPts val="600"/>
              </a:spcAft>
              <a:buFont typeface="Wingdings" panose="05000000000000000000" pitchFamily="2" charset="2"/>
              <a:buChar char="§"/>
            </a:pPr>
            <a:r>
              <a:rPr lang="en-US" sz="1600" kern="1200" dirty="0">
                <a:solidFill>
                  <a:schemeClr val="accent2"/>
                </a:solidFill>
                <a:latin typeface="Open Sans" panose="020B0606030504020204" pitchFamily="34" charset="0"/>
                <a:ea typeface="Open Sans" panose="020B0606030504020204" pitchFamily="34" charset="0"/>
                <a:cs typeface="Open Sans" panose="020B0606030504020204" pitchFamily="34" charset="0"/>
              </a:rPr>
              <a:t>Bouncing checks</a:t>
            </a:r>
          </a:p>
          <a:p>
            <a:pPr marL="285750" lvl="1" indent="-285750" algn="l" defTabSz="711200">
              <a:spcBef>
                <a:spcPts val="600"/>
              </a:spcBef>
              <a:spcAft>
                <a:spcPts val="600"/>
              </a:spcAft>
              <a:buFont typeface="Wingdings" panose="05000000000000000000" pitchFamily="2" charset="2"/>
              <a:buChar char="§"/>
            </a:pPr>
            <a:r>
              <a:rPr lang="en-US" sz="1600" kern="1200" dirty="0">
                <a:solidFill>
                  <a:schemeClr val="accent2"/>
                </a:solidFill>
                <a:latin typeface="Open Sans" panose="020B0606030504020204" pitchFamily="34" charset="0"/>
                <a:ea typeface="Open Sans" panose="020B0606030504020204" pitchFamily="34" charset="0"/>
                <a:cs typeface="Open Sans" panose="020B0606030504020204" pitchFamily="34" charset="0"/>
              </a:rPr>
              <a:t>Maxing out credit</a:t>
            </a:r>
          </a:p>
          <a:p>
            <a:pPr marL="285750" lvl="1" indent="-285750" algn="l" defTabSz="711200">
              <a:spcBef>
                <a:spcPts val="600"/>
              </a:spcBef>
              <a:spcAft>
                <a:spcPts val="600"/>
              </a:spcAft>
              <a:buFont typeface="Wingdings" panose="05000000000000000000" pitchFamily="2" charset="2"/>
              <a:buChar char="§"/>
            </a:pPr>
            <a:r>
              <a:rPr lang="en-US" sz="1600" kern="1200" dirty="0">
                <a:solidFill>
                  <a:schemeClr val="accent2"/>
                </a:solidFill>
                <a:latin typeface="Open Sans" panose="020B0606030504020204" pitchFamily="34" charset="0"/>
                <a:ea typeface="Open Sans" panose="020B0606030504020204" pitchFamily="34" charset="0"/>
                <a:cs typeface="Open Sans" panose="020B0606030504020204" pitchFamily="34" charset="0"/>
              </a:rPr>
              <a:t>Experiencing stress over finances</a:t>
            </a:r>
          </a:p>
          <a:p>
            <a:pPr marL="285750" lvl="1" indent="-285750" algn="l" defTabSz="711200">
              <a:spcBef>
                <a:spcPts val="600"/>
              </a:spcBef>
              <a:spcAft>
                <a:spcPts val="600"/>
              </a:spcAft>
              <a:buFont typeface="Wingdings" panose="05000000000000000000" pitchFamily="2" charset="2"/>
              <a:buChar char="§"/>
            </a:pPr>
            <a:r>
              <a:rPr lang="en-US" sz="1600" kern="1200" dirty="0">
                <a:solidFill>
                  <a:schemeClr val="accent2"/>
                </a:solidFill>
                <a:latin typeface="Open Sans" panose="020B0606030504020204" pitchFamily="34" charset="0"/>
                <a:ea typeface="Open Sans" panose="020B0606030504020204" pitchFamily="34" charset="0"/>
                <a:cs typeface="Open Sans" panose="020B0606030504020204" pitchFamily="34" charset="0"/>
              </a:rPr>
              <a:t>Feeling like you’re paying forever</a:t>
            </a:r>
          </a:p>
        </p:txBody>
      </p:sp>
      <p:pic>
        <p:nvPicPr>
          <p:cNvPr id="26" name="Picture 25" descr="icon of a debit card">
            <a:extLst>
              <a:ext uri="{FF2B5EF4-FFF2-40B4-BE49-F238E27FC236}">
                <a16:creationId xmlns:a16="http://schemas.microsoft.com/office/drawing/2014/main" id="{F6839E37-657A-40E4-8F2D-A03510E067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1729" y="5027575"/>
            <a:ext cx="1304701" cy="1284850"/>
          </a:xfrm>
          <a:prstGeom prst="rect">
            <a:avLst/>
          </a:prstGeom>
        </p:spPr>
      </p:pic>
      <p:pic>
        <p:nvPicPr>
          <p:cNvPr id="4" name="Picture 3" descr="icon of a credit score indicator">
            <a:extLst>
              <a:ext uri="{FF2B5EF4-FFF2-40B4-BE49-F238E27FC236}">
                <a16:creationId xmlns:a16="http://schemas.microsoft.com/office/drawing/2014/main" id="{30D0A6AC-1DC7-4A8D-BE60-59C6F79909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5187" y="5027575"/>
            <a:ext cx="2113625" cy="1183630"/>
          </a:xfrm>
          <a:prstGeom prst="rect">
            <a:avLst/>
          </a:prstGeom>
        </p:spPr>
      </p:pic>
      <p:pic>
        <p:nvPicPr>
          <p:cNvPr id="6" name="Picture 5" descr="Icon of a wallet">
            <a:extLst>
              <a:ext uri="{FF2B5EF4-FFF2-40B4-BE49-F238E27FC236}">
                <a16:creationId xmlns:a16="http://schemas.microsoft.com/office/drawing/2014/main" id="{78E1606E-0645-4C0B-83B6-87F00F2D0A1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61626" y="5027575"/>
            <a:ext cx="1318811" cy="1284850"/>
          </a:xfrm>
          <a:prstGeom prst="rect">
            <a:avLst/>
          </a:prstGeom>
        </p:spPr>
      </p:pic>
    </p:spTree>
    <p:custDataLst>
      <p:tags r:id="rId1"/>
    </p:custDataLst>
    <p:extLst>
      <p:ext uri="{BB962C8B-B14F-4D97-AF65-F5344CB8AC3E}">
        <p14:creationId xmlns:p14="http://schemas.microsoft.com/office/powerpoint/2010/main" val="3202447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1+#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500"/>
                                  </p:stCondLst>
                                  <p:childTnLst>
                                    <p:animRot by="120000">
                                      <p:cBhvr>
                                        <p:cTn id="10" dur="120" fill="hold">
                                          <p:stCondLst>
                                            <p:cond delay="0"/>
                                          </p:stCondLst>
                                        </p:cTn>
                                        <p:tgtEl>
                                          <p:spTgt spid="26"/>
                                        </p:tgtEl>
                                        <p:attrNameLst>
                                          <p:attrName>r</p:attrName>
                                        </p:attrNameLst>
                                      </p:cBhvr>
                                    </p:animRot>
                                    <p:animRot by="-240000">
                                      <p:cBhvr>
                                        <p:cTn id="11" dur="240" fill="hold">
                                          <p:stCondLst>
                                            <p:cond delay="240"/>
                                          </p:stCondLst>
                                        </p:cTn>
                                        <p:tgtEl>
                                          <p:spTgt spid="26"/>
                                        </p:tgtEl>
                                        <p:attrNameLst>
                                          <p:attrName>r</p:attrName>
                                        </p:attrNameLst>
                                      </p:cBhvr>
                                    </p:animRot>
                                    <p:animRot by="240000">
                                      <p:cBhvr>
                                        <p:cTn id="12" dur="240" fill="hold">
                                          <p:stCondLst>
                                            <p:cond delay="480"/>
                                          </p:stCondLst>
                                        </p:cTn>
                                        <p:tgtEl>
                                          <p:spTgt spid="26"/>
                                        </p:tgtEl>
                                        <p:attrNameLst>
                                          <p:attrName>r</p:attrName>
                                        </p:attrNameLst>
                                      </p:cBhvr>
                                    </p:animRot>
                                    <p:animRot by="-240000">
                                      <p:cBhvr>
                                        <p:cTn id="13" dur="240" fill="hold">
                                          <p:stCondLst>
                                            <p:cond delay="720"/>
                                          </p:stCondLst>
                                        </p:cTn>
                                        <p:tgtEl>
                                          <p:spTgt spid="26"/>
                                        </p:tgtEl>
                                        <p:attrNameLst>
                                          <p:attrName>r</p:attrName>
                                        </p:attrNameLst>
                                      </p:cBhvr>
                                    </p:animRot>
                                    <p:animRot by="120000">
                                      <p:cBhvr>
                                        <p:cTn id="14" dur="240" fill="hold">
                                          <p:stCondLst>
                                            <p:cond delay="960"/>
                                          </p:stCondLst>
                                        </p:cTn>
                                        <p:tgtEl>
                                          <p:spTgt spid="26"/>
                                        </p:tgtEl>
                                        <p:attrNameLst>
                                          <p:attrName>r</p:attrName>
                                        </p:attrNameLst>
                                      </p:cBhvr>
                                    </p:animRot>
                                  </p:childTnLst>
                                </p:cTn>
                              </p:par>
                              <p:par>
                                <p:cTn id="15" presetID="2" presetClass="entr" presetSubtype="2" fill="hold" nodeType="withEffect">
                                  <p:stCondLst>
                                    <p:cond delay="170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1+#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par>
                                <p:cTn id="19" presetID="32" presetClass="emph" presetSubtype="0" fill="hold" nodeType="withEffect">
                                  <p:stCondLst>
                                    <p:cond delay="2200"/>
                                  </p:stCondLst>
                                  <p:childTnLst>
                                    <p:animRot by="120000">
                                      <p:cBhvr>
                                        <p:cTn id="20" dur="140" fill="hold">
                                          <p:stCondLst>
                                            <p:cond delay="0"/>
                                          </p:stCondLst>
                                        </p:cTn>
                                        <p:tgtEl>
                                          <p:spTgt spid="4"/>
                                        </p:tgtEl>
                                        <p:attrNameLst>
                                          <p:attrName>r</p:attrName>
                                        </p:attrNameLst>
                                      </p:cBhvr>
                                    </p:animRot>
                                    <p:animRot by="-240000">
                                      <p:cBhvr>
                                        <p:cTn id="21" dur="280" fill="hold">
                                          <p:stCondLst>
                                            <p:cond delay="280"/>
                                          </p:stCondLst>
                                        </p:cTn>
                                        <p:tgtEl>
                                          <p:spTgt spid="4"/>
                                        </p:tgtEl>
                                        <p:attrNameLst>
                                          <p:attrName>r</p:attrName>
                                        </p:attrNameLst>
                                      </p:cBhvr>
                                    </p:animRot>
                                    <p:animRot by="240000">
                                      <p:cBhvr>
                                        <p:cTn id="22" dur="280" fill="hold">
                                          <p:stCondLst>
                                            <p:cond delay="560"/>
                                          </p:stCondLst>
                                        </p:cTn>
                                        <p:tgtEl>
                                          <p:spTgt spid="4"/>
                                        </p:tgtEl>
                                        <p:attrNameLst>
                                          <p:attrName>r</p:attrName>
                                        </p:attrNameLst>
                                      </p:cBhvr>
                                    </p:animRot>
                                    <p:animRot by="-240000">
                                      <p:cBhvr>
                                        <p:cTn id="23" dur="280" fill="hold">
                                          <p:stCondLst>
                                            <p:cond delay="840"/>
                                          </p:stCondLst>
                                        </p:cTn>
                                        <p:tgtEl>
                                          <p:spTgt spid="4"/>
                                        </p:tgtEl>
                                        <p:attrNameLst>
                                          <p:attrName>r</p:attrName>
                                        </p:attrNameLst>
                                      </p:cBhvr>
                                    </p:animRot>
                                    <p:animRot by="120000">
                                      <p:cBhvr>
                                        <p:cTn id="24" dur="280" fill="hold">
                                          <p:stCondLst>
                                            <p:cond delay="1120"/>
                                          </p:stCondLst>
                                        </p:cTn>
                                        <p:tgtEl>
                                          <p:spTgt spid="4"/>
                                        </p:tgtEl>
                                        <p:attrNameLst>
                                          <p:attrName>r</p:attrName>
                                        </p:attrNameLst>
                                      </p:cBhvr>
                                    </p:animRot>
                                  </p:childTnLst>
                                </p:cTn>
                              </p:par>
                              <p:par>
                                <p:cTn id="25" presetID="2" presetClass="entr" presetSubtype="2" fill="hold" nodeType="withEffect">
                                  <p:stCondLst>
                                    <p:cond delay="360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1+#ppt_w/2"/>
                                          </p:val>
                                        </p:tav>
                                        <p:tav tm="100000">
                                          <p:val>
                                            <p:strVal val="#ppt_x"/>
                                          </p:val>
                                        </p:tav>
                                      </p:tavLst>
                                    </p:anim>
                                    <p:anim calcmode="lin" valueType="num">
                                      <p:cBhvr additive="base">
                                        <p:cTn id="28" dur="500" fill="hold"/>
                                        <p:tgtEl>
                                          <p:spTgt spid="6"/>
                                        </p:tgtEl>
                                        <p:attrNameLst>
                                          <p:attrName>ppt_y</p:attrName>
                                        </p:attrNameLst>
                                      </p:cBhvr>
                                      <p:tavLst>
                                        <p:tav tm="0">
                                          <p:val>
                                            <p:strVal val="#ppt_y"/>
                                          </p:val>
                                        </p:tav>
                                        <p:tav tm="100000">
                                          <p:val>
                                            <p:strVal val="#ppt_y"/>
                                          </p:val>
                                        </p:tav>
                                      </p:tavLst>
                                    </p:anim>
                                  </p:childTnLst>
                                </p:cTn>
                              </p:par>
                              <p:par>
                                <p:cTn id="29" presetID="32" presetClass="emph" presetSubtype="0" fill="hold" nodeType="withEffect">
                                  <p:stCondLst>
                                    <p:cond delay="4100"/>
                                  </p:stCondLst>
                                  <p:childTnLst>
                                    <p:animRot by="120000">
                                      <p:cBhvr>
                                        <p:cTn id="30" dur="110" fill="hold">
                                          <p:stCondLst>
                                            <p:cond delay="0"/>
                                          </p:stCondLst>
                                        </p:cTn>
                                        <p:tgtEl>
                                          <p:spTgt spid="6"/>
                                        </p:tgtEl>
                                        <p:attrNameLst>
                                          <p:attrName>r</p:attrName>
                                        </p:attrNameLst>
                                      </p:cBhvr>
                                    </p:animRot>
                                    <p:animRot by="-240000">
                                      <p:cBhvr>
                                        <p:cTn id="31" dur="220" fill="hold">
                                          <p:stCondLst>
                                            <p:cond delay="220"/>
                                          </p:stCondLst>
                                        </p:cTn>
                                        <p:tgtEl>
                                          <p:spTgt spid="6"/>
                                        </p:tgtEl>
                                        <p:attrNameLst>
                                          <p:attrName>r</p:attrName>
                                        </p:attrNameLst>
                                      </p:cBhvr>
                                    </p:animRot>
                                    <p:animRot by="240000">
                                      <p:cBhvr>
                                        <p:cTn id="32" dur="220" fill="hold">
                                          <p:stCondLst>
                                            <p:cond delay="440"/>
                                          </p:stCondLst>
                                        </p:cTn>
                                        <p:tgtEl>
                                          <p:spTgt spid="6"/>
                                        </p:tgtEl>
                                        <p:attrNameLst>
                                          <p:attrName>r</p:attrName>
                                        </p:attrNameLst>
                                      </p:cBhvr>
                                    </p:animRot>
                                    <p:animRot by="-240000">
                                      <p:cBhvr>
                                        <p:cTn id="33" dur="220" fill="hold">
                                          <p:stCondLst>
                                            <p:cond delay="660"/>
                                          </p:stCondLst>
                                        </p:cTn>
                                        <p:tgtEl>
                                          <p:spTgt spid="6"/>
                                        </p:tgtEl>
                                        <p:attrNameLst>
                                          <p:attrName>r</p:attrName>
                                        </p:attrNameLst>
                                      </p:cBhvr>
                                    </p:animRot>
                                    <p:animRot by="120000">
                                      <p:cBhvr>
                                        <p:cTn id="34" dur="220" fill="hold">
                                          <p:stCondLst>
                                            <p:cond delay="880"/>
                                          </p:stCondLst>
                                        </p:cTn>
                                        <p:tgtEl>
                                          <p:spTgt spid="6"/>
                                        </p:tgtEl>
                                        <p:attrNameLst>
                                          <p:attrName>r</p:attrName>
                                        </p:attrNameLst>
                                      </p:cBhvr>
                                    </p:animRot>
                                  </p:childTnLst>
                                </p:cTn>
                              </p:par>
                              <p:par>
                                <p:cTn id="35" presetID="2" presetClass="entr" presetSubtype="4" fill="hold" grpId="0" nodeType="withEffect">
                                  <p:stCondLst>
                                    <p:cond delay="100"/>
                                  </p:stCondLst>
                                  <p:childTnLst>
                                    <p:set>
                                      <p:cBhvr>
                                        <p:cTn id="36" dur="1" fill="hold">
                                          <p:stCondLst>
                                            <p:cond delay="0"/>
                                          </p:stCondLst>
                                        </p:cTn>
                                        <p:tgtEl>
                                          <p:spTgt spid="45059">
                                            <p:txEl>
                                              <p:pRg st="0" end="0"/>
                                            </p:txEl>
                                          </p:spTgt>
                                        </p:tgtEl>
                                        <p:attrNameLst>
                                          <p:attrName>style.visibility</p:attrName>
                                        </p:attrNameLst>
                                      </p:cBhvr>
                                      <p:to>
                                        <p:strVal val="visible"/>
                                      </p:to>
                                    </p:set>
                                    <p:anim calcmode="lin" valueType="num">
                                      <p:cBhvr additive="base">
                                        <p:cTn id="37" dur="900" fill="hold"/>
                                        <p:tgtEl>
                                          <p:spTgt spid="45059">
                                            <p:txEl>
                                              <p:pRg st="0" end="0"/>
                                            </p:txEl>
                                          </p:spTgt>
                                        </p:tgtEl>
                                        <p:attrNameLst>
                                          <p:attrName>ppt_x</p:attrName>
                                        </p:attrNameLst>
                                      </p:cBhvr>
                                      <p:tavLst>
                                        <p:tav tm="0">
                                          <p:val>
                                            <p:strVal val="#ppt_x"/>
                                          </p:val>
                                        </p:tav>
                                        <p:tav tm="100000">
                                          <p:val>
                                            <p:strVal val="#ppt_x"/>
                                          </p:val>
                                        </p:tav>
                                      </p:tavLst>
                                    </p:anim>
                                    <p:anim calcmode="lin" valueType="num">
                                      <p:cBhvr additive="base">
                                        <p:cTn id="38" dur="900" fill="hold"/>
                                        <p:tgtEl>
                                          <p:spTgt spid="450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5059">
                                            <p:txEl>
                                              <p:pRg st="1" end="1"/>
                                            </p:txEl>
                                          </p:spTgt>
                                        </p:tgtEl>
                                        <p:attrNameLst>
                                          <p:attrName>style.visibility</p:attrName>
                                        </p:attrNameLst>
                                      </p:cBhvr>
                                      <p:to>
                                        <p:strVal val="visible"/>
                                      </p:to>
                                    </p:set>
                                    <p:anim calcmode="lin" valueType="num">
                                      <p:cBhvr additive="base">
                                        <p:cTn id="43" dur="500" fill="hold"/>
                                        <p:tgtEl>
                                          <p:spTgt spid="45059">
                                            <p:txEl>
                                              <p:pRg st="1" end="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50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5059">
                                            <p:txEl>
                                              <p:pRg st="2" end="2"/>
                                            </p:txEl>
                                          </p:spTgt>
                                        </p:tgtEl>
                                        <p:attrNameLst>
                                          <p:attrName>style.visibility</p:attrName>
                                        </p:attrNameLst>
                                      </p:cBhvr>
                                      <p:to>
                                        <p:strVal val="visible"/>
                                      </p:to>
                                    </p:set>
                                    <p:anim calcmode="lin" valueType="num">
                                      <p:cBhvr additive="base">
                                        <p:cTn id="49" dur="500" fill="hold"/>
                                        <p:tgtEl>
                                          <p:spTgt spid="45059">
                                            <p:txEl>
                                              <p:pRg st="2" end="2"/>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50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5059">
                                            <p:txEl>
                                              <p:pRg st="3" end="3"/>
                                            </p:txEl>
                                          </p:spTgt>
                                        </p:tgtEl>
                                        <p:attrNameLst>
                                          <p:attrName>style.visibility</p:attrName>
                                        </p:attrNameLst>
                                      </p:cBhvr>
                                      <p:to>
                                        <p:strVal val="visible"/>
                                      </p:to>
                                    </p:set>
                                    <p:anim calcmode="lin" valueType="num">
                                      <p:cBhvr additive="base">
                                        <p:cTn id="55" dur="500" fill="hold"/>
                                        <p:tgtEl>
                                          <p:spTgt spid="45059">
                                            <p:txEl>
                                              <p:pRg st="3" end="3"/>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50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5059">
                                            <p:txEl>
                                              <p:pRg st="4" end="4"/>
                                            </p:txEl>
                                          </p:spTgt>
                                        </p:tgtEl>
                                        <p:attrNameLst>
                                          <p:attrName>style.visibility</p:attrName>
                                        </p:attrNameLst>
                                      </p:cBhvr>
                                      <p:to>
                                        <p:strVal val="visible"/>
                                      </p:to>
                                    </p:set>
                                    <p:anim calcmode="lin" valueType="num">
                                      <p:cBhvr additive="base">
                                        <p:cTn id="61" dur="500" fill="hold"/>
                                        <p:tgtEl>
                                          <p:spTgt spid="45059">
                                            <p:txEl>
                                              <p:pRg st="4" end="4"/>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4505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45059">
                                            <p:txEl>
                                              <p:pRg st="5" end="5"/>
                                            </p:txEl>
                                          </p:spTgt>
                                        </p:tgtEl>
                                        <p:attrNameLst>
                                          <p:attrName>style.visibility</p:attrName>
                                        </p:attrNameLst>
                                      </p:cBhvr>
                                      <p:to>
                                        <p:strVal val="visible"/>
                                      </p:to>
                                    </p:set>
                                    <p:anim calcmode="lin" valueType="num">
                                      <p:cBhvr additive="base">
                                        <p:cTn id="67" dur="500" fill="hold"/>
                                        <p:tgtEl>
                                          <p:spTgt spid="45059">
                                            <p:txEl>
                                              <p:pRg st="5" end="5"/>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4505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45059">
                                            <p:txEl>
                                              <p:pRg st="6" end="6"/>
                                            </p:txEl>
                                          </p:spTgt>
                                        </p:tgtEl>
                                        <p:attrNameLst>
                                          <p:attrName>style.visibility</p:attrName>
                                        </p:attrNameLst>
                                      </p:cBhvr>
                                      <p:to>
                                        <p:strVal val="visible"/>
                                      </p:to>
                                    </p:set>
                                    <p:anim calcmode="lin" valueType="num">
                                      <p:cBhvr additive="base">
                                        <p:cTn id="73" dur="500" fill="hold"/>
                                        <p:tgtEl>
                                          <p:spTgt spid="45059">
                                            <p:txEl>
                                              <p:pRg st="6" end="6"/>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45059">
                                            <p:txEl>
                                              <p:pRg st="6" end="6"/>
                                            </p:txEl>
                                          </p:spTgt>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25">
                                            <p:txEl>
                                              <p:pRg st="0" end="0"/>
                                            </p:txEl>
                                          </p:spTgt>
                                        </p:tgtEl>
                                        <p:attrNameLst>
                                          <p:attrName>style.visibility</p:attrName>
                                        </p:attrNameLst>
                                      </p:cBhvr>
                                      <p:to>
                                        <p:strVal val="visible"/>
                                      </p:to>
                                    </p:set>
                                    <p:anim calcmode="lin" valueType="num">
                                      <p:cBhvr additive="base">
                                        <p:cTn id="77"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2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25">
                                            <p:txEl>
                                              <p:pRg st="1" end="1"/>
                                            </p:txEl>
                                          </p:spTgt>
                                        </p:tgtEl>
                                        <p:attrNameLst>
                                          <p:attrName>style.visibility</p:attrName>
                                        </p:attrNameLst>
                                      </p:cBhvr>
                                      <p:to>
                                        <p:strVal val="visible"/>
                                      </p:to>
                                    </p:set>
                                    <p:anim calcmode="lin" valueType="num">
                                      <p:cBhvr additive="base">
                                        <p:cTn id="83" dur="500" fill="hold"/>
                                        <p:tgtEl>
                                          <p:spTgt spid="25">
                                            <p:txEl>
                                              <p:pRg st="1" end="1"/>
                                            </p:txEl>
                                          </p:spTgt>
                                        </p:tgtEl>
                                        <p:attrNameLst>
                                          <p:attrName>ppt_x</p:attrName>
                                        </p:attrNameLst>
                                      </p:cBhvr>
                                      <p:tavLst>
                                        <p:tav tm="0">
                                          <p:val>
                                            <p:strVal val="#ppt_x"/>
                                          </p:val>
                                        </p:tav>
                                        <p:tav tm="100000">
                                          <p:val>
                                            <p:strVal val="#ppt_x"/>
                                          </p:val>
                                        </p:tav>
                                      </p:tavLst>
                                    </p:anim>
                                    <p:anim calcmode="lin" valueType="num">
                                      <p:cBhvr additive="base">
                                        <p:cTn id="84" dur="500" fill="hold"/>
                                        <p:tgtEl>
                                          <p:spTgt spid="2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25">
                                            <p:txEl>
                                              <p:pRg st="2" end="2"/>
                                            </p:txEl>
                                          </p:spTgt>
                                        </p:tgtEl>
                                        <p:attrNameLst>
                                          <p:attrName>style.visibility</p:attrName>
                                        </p:attrNameLst>
                                      </p:cBhvr>
                                      <p:to>
                                        <p:strVal val="visible"/>
                                      </p:to>
                                    </p:set>
                                    <p:anim calcmode="lin" valueType="num">
                                      <p:cBhvr additive="base">
                                        <p:cTn id="89" dur="500" fill="hold"/>
                                        <p:tgtEl>
                                          <p:spTgt spid="25">
                                            <p:txEl>
                                              <p:pRg st="2" end="2"/>
                                            </p:txEl>
                                          </p:spTgt>
                                        </p:tgtEl>
                                        <p:attrNameLst>
                                          <p:attrName>ppt_x</p:attrName>
                                        </p:attrNameLst>
                                      </p:cBhvr>
                                      <p:tavLst>
                                        <p:tav tm="0">
                                          <p:val>
                                            <p:strVal val="#ppt_x"/>
                                          </p:val>
                                        </p:tav>
                                        <p:tav tm="100000">
                                          <p:val>
                                            <p:strVal val="#ppt_x"/>
                                          </p:val>
                                        </p:tav>
                                      </p:tavLst>
                                    </p:anim>
                                    <p:anim calcmode="lin" valueType="num">
                                      <p:cBhvr additive="base">
                                        <p:cTn id="90" dur="500" fill="hold"/>
                                        <p:tgtEl>
                                          <p:spTgt spid="2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25">
                                            <p:txEl>
                                              <p:pRg st="3" end="3"/>
                                            </p:txEl>
                                          </p:spTgt>
                                        </p:tgtEl>
                                        <p:attrNameLst>
                                          <p:attrName>style.visibility</p:attrName>
                                        </p:attrNameLst>
                                      </p:cBhvr>
                                      <p:to>
                                        <p:strVal val="visible"/>
                                      </p:to>
                                    </p:set>
                                    <p:anim calcmode="lin" valueType="num">
                                      <p:cBhvr additive="base">
                                        <p:cTn id="95" dur="500" fill="hold"/>
                                        <p:tgtEl>
                                          <p:spTgt spid="25">
                                            <p:txEl>
                                              <p:pRg st="3" end="3"/>
                                            </p:txEl>
                                          </p:spTgt>
                                        </p:tgtEl>
                                        <p:attrNameLst>
                                          <p:attrName>ppt_x</p:attrName>
                                        </p:attrNameLst>
                                      </p:cBhvr>
                                      <p:tavLst>
                                        <p:tav tm="0">
                                          <p:val>
                                            <p:strVal val="#ppt_x"/>
                                          </p:val>
                                        </p:tav>
                                        <p:tav tm="100000">
                                          <p:val>
                                            <p:strVal val="#ppt_x"/>
                                          </p:val>
                                        </p:tav>
                                      </p:tavLst>
                                    </p:anim>
                                    <p:anim calcmode="lin" valueType="num">
                                      <p:cBhvr additive="base">
                                        <p:cTn id="96" dur="500" fill="hold"/>
                                        <p:tgtEl>
                                          <p:spTgt spid="2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25">
                                            <p:txEl>
                                              <p:pRg st="4" end="4"/>
                                            </p:txEl>
                                          </p:spTgt>
                                        </p:tgtEl>
                                        <p:attrNameLst>
                                          <p:attrName>style.visibility</p:attrName>
                                        </p:attrNameLst>
                                      </p:cBhvr>
                                      <p:to>
                                        <p:strVal val="visible"/>
                                      </p:to>
                                    </p:set>
                                    <p:anim calcmode="lin" valueType="num">
                                      <p:cBhvr additive="base">
                                        <p:cTn id="101" dur="500" fill="hold"/>
                                        <p:tgtEl>
                                          <p:spTgt spid="25">
                                            <p:txEl>
                                              <p:pRg st="4" end="4"/>
                                            </p:txEl>
                                          </p:spTgt>
                                        </p:tgtEl>
                                        <p:attrNameLst>
                                          <p:attrName>ppt_x</p:attrName>
                                        </p:attrNameLst>
                                      </p:cBhvr>
                                      <p:tavLst>
                                        <p:tav tm="0">
                                          <p:val>
                                            <p:strVal val="#ppt_x"/>
                                          </p:val>
                                        </p:tav>
                                        <p:tav tm="100000">
                                          <p:val>
                                            <p:strVal val="#ppt_x"/>
                                          </p:val>
                                        </p:tav>
                                      </p:tavLst>
                                    </p:anim>
                                    <p:anim calcmode="lin" valueType="num">
                                      <p:cBhvr additive="base">
                                        <p:cTn id="102" dur="500" fill="hold"/>
                                        <p:tgtEl>
                                          <p:spTgt spid="2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25">
                                            <p:txEl>
                                              <p:pRg st="5" end="5"/>
                                            </p:txEl>
                                          </p:spTgt>
                                        </p:tgtEl>
                                        <p:attrNameLst>
                                          <p:attrName>style.visibility</p:attrName>
                                        </p:attrNameLst>
                                      </p:cBhvr>
                                      <p:to>
                                        <p:strVal val="visible"/>
                                      </p:to>
                                    </p:set>
                                    <p:anim calcmode="lin" valueType="num">
                                      <p:cBhvr additive="base">
                                        <p:cTn id="107" dur="500" fill="hold"/>
                                        <p:tgtEl>
                                          <p:spTgt spid="25">
                                            <p:txEl>
                                              <p:pRg st="5" end="5"/>
                                            </p:txEl>
                                          </p:spTgt>
                                        </p:tgtEl>
                                        <p:attrNameLst>
                                          <p:attrName>ppt_x</p:attrName>
                                        </p:attrNameLst>
                                      </p:cBhvr>
                                      <p:tavLst>
                                        <p:tav tm="0">
                                          <p:val>
                                            <p:strVal val="#ppt_x"/>
                                          </p:val>
                                        </p:tav>
                                        <p:tav tm="100000">
                                          <p:val>
                                            <p:strVal val="#ppt_x"/>
                                          </p:val>
                                        </p:tav>
                                      </p:tavLst>
                                    </p:anim>
                                    <p:anim calcmode="lin" valueType="num">
                                      <p:cBhvr additive="base">
                                        <p:cTn id="108" dur="500" fill="hold"/>
                                        <p:tgtEl>
                                          <p:spTgt spid="2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grpId="0" nodeType="clickEffect">
                                  <p:stCondLst>
                                    <p:cond delay="0"/>
                                  </p:stCondLst>
                                  <p:childTnLst>
                                    <p:set>
                                      <p:cBhvr>
                                        <p:cTn id="112" dur="1" fill="hold">
                                          <p:stCondLst>
                                            <p:cond delay="0"/>
                                          </p:stCondLst>
                                        </p:cTn>
                                        <p:tgtEl>
                                          <p:spTgt spid="25">
                                            <p:txEl>
                                              <p:pRg st="6" end="6"/>
                                            </p:txEl>
                                          </p:spTgt>
                                        </p:tgtEl>
                                        <p:attrNameLst>
                                          <p:attrName>style.visibility</p:attrName>
                                        </p:attrNameLst>
                                      </p:cBhvr>
                                      <p:to>
                                        <p:strVal val="visible"/>
                                      </p:to>
                                    </p:set>
                                    <p:anim calcmode="lin" valueType="num">
                                      <p:cBhvr additive="base">
                                        <p:cTn id="113" dur="500" fill="hold"/>
                                        <p:tgtEl>
                                          <p:spTgt spid="25">
                                            <p:txEl>
                                              <p:pRg st="6" end="6"/>
                                            </p:txEl>
                                          </p:spTgt>
                                        </p:tgtEl>
                                        <p:attrNameLst>
                                          <p:attrName>ppt_x</p:attrName>
                                        </p:attrNameLst>
                                      </p:cBhvr>
                                      <p:tavLst>
                                        <p:tav tm="0">
                                          <p:val>
                                            <p:strVal val="#ppt_x"/>
                                          </p:val>
                                        </p:tav>
                                        <p:tav tm="100000">
                                          <p:val>
                                            <p:strVal val="#ppt_x"/>
                                          </p:val>
                                        </p:tav>
                                      </p:tavLst>
                                    </p:anim>
                                    <p:anim calcmode="lin" valueType="num">
                                      <p:cBhvr additive="base">
                                        <p:cTn id="114" dur="500" fill="hold"/>
                                        <p:tgtEl>
                                          <p:spTgt spid="2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uiExpand="1" build="p"/>
      <p:bldP spid="25"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734290" y="2013286"/>
            <a:ext cx="4611709"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ts val="1200"/>
              </a:spcAft>
              <a:buClrTx/>
              <a:buSzTx/>
              <a:buFontTx/>
              <a:buNone/>
              <a:tabLst/>
              <a:defRPr/>
            </a:pPr>
            <a:r>
              <a:rPr kumimoji="0" lang="en-US" sz="5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Arial" charset="0"/>
              </a:rPr>
              <a:t>Thank You / Feedback</a:t>
            </a:r>
            <a:endParaRPr kumimoji="0" lang="en-US" sz="3600" b="0" i="0" u="none" strike="noStrike" kern="1200" cap="none" spc="0" normalizeH="0" baseline="0" noProof="0" dirty="0">
              <a:ln>
                <a:noFill/>
              </a:ln>
              <a:solidFill>
                <a:schemeClr val="tx2">
                  <a:lumMod val="20000"/>
                  <a:lumOff val="80000"/>
                </a:schemeClr>
              </a:solidFill>
              <a:effectLst/>
              <a:uLnTx/>
              <a:uFillTx/>
              <a:latin typeface="Century Gothic" panose="020B0502020202020204" pitchFamily="34" charset="0"/>
              <a:ea typeface="+mn-ea"/>
              <a:cs typeface="Arial" charset="0"/>
            </a:endParaRPr>
          </a:p>
        </p:txBody>
      </p:sp>
      <p:sp>
        <p:nvSpPr>
          <p:cNvPr id="39939" name="Slide Number Placeholder 3"/>
          <p:cNvSpPr>
            <a:spLocks noGrp="1"/>
          </p:cNvSpPr>
          <p:nvPr>
            <p:ph type="sldNum" sz="quarter" idx="10"/>
          </p:nvPr>
        </p:nvSpPr>
        <p:spPr>
          <a:xfrm>
            <a:off x="8594725" y="6569075"/>
            <a:ext cx="365760" cy="288925"/>
          </a:xfrm>
        </p:spPr>
        <p:txBody>
          <a:bodyPr/>
          <a:lstStyle/>
          <a:p>
            <a:fld id="{65AE5D9C-5993-4158-8F0B-8B700D793675}" type="slidenum">
              <a:rPr lang="en-US" smtClean="0">
                <a:solidFill>
                  <a:srgbClr val="5098AC"/>
                </a:solidFill>
              </a:rPr>
              <a:pPr/>
              <a:t>13</a:t>
            </a:fld>
            <a:endParaRPr lang="en-US" dirty="0">
              <a:solidFill>
                <a:srgbClr val="5098AC"/>
              </a:solidFill>
            </a:endParaRPr>
          </a:p>
        </p:txBody>
      </p:sp>
    </p:spTree>
    <p:custDataLst>
      <p:tags r:id="rId1"/>
    </p:custDataLst>
    <p:extLst>
      <p:ext uri="{BB962C8B-B14F-4D97-AF65-F5344CB8AC3E}">
        <p14:creationId xmlns:p14="http://schemas.microsoft.com/office/powerpoint/2010/main" val="923532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CAB865-A8E4-452C-BB8E-B86D387B7E9F}"/>
              </a:ext>
            </a:extLst>
          </p:cNvPr>
          <p:cNvSpPr>
            <a:spLocks noGrp="1"/>
          </p:cNvSpPr>
          <p:nvPr>
            <p:ph type="title"/>
          </p:nvPr>
        </p:nvSpPr>
        <p:spPr>
          <a:xfrm>
            <a:off x="547730" y="-1143000"/>
            <a:ext cx="8229600" cy="1143000"/>
          </a:xfrm>
        </p:spPr>
        <p:txBody>
          <a:bodyPr vert="horz" wrap="square" lIns="0" tIns="0" rIns="0" bIns="0" numCol="1" anchor="b" anchorCtr="0" compatLnSpc="1">
            <a:prstTxWarp prst="textNoShape">
              <a:avLst/>
            </a:prstTxWarp>
          </a:bodyPr>
          <a:lstStyle/>
          <a:p>
            <a:r>
              <a:rPr lang="en-US" dirty="0"/>
              <a:t>Thank You / Links to Feedback Forms</a:t>
            </a:r>
          </a:p>
        </p:txBody>
      </p:sp>
      <p:grpSp>
        <p:nvGrpSpPr>
          <p:cNvPr id="3" name="Group 2" descr="icon of an exclamation point">
            <a:extLst>
              <a:ext uri="{FF2B5EF4-FFF2-40B4-BE49-F238E27FC236}">
                <a16:creationId xmlns:a16="http://schemas.microsoft.com/office/drawing/2014/main" id="{6DE7429F-E056-4E1C-85C3-AADE0A6E4073}"/>
              </a:ext>
            </a:extLst>
          </p:cNvPr>
          <p:cNvGrpSpPr/>
          <p:nvPr/>
        </p:nvGrpSpPr>
        <p:grpSpPr>
          <a:xfrm>
            <a:off x="4191000" y="381000"/>
            <a:ext cx="695357" cy="695357"/>
            <a:chOff x="4191000" y="381000"/>
            <a:chExt cx="695357" cy="695357"/>
          </a:xfrm>
        </p:grpSpPr>
        <p:sp>
          <p:nvSpPr>
            <p:cNvPr id="8" name="Freeform 508"/>
            <p:cNvSpPr>
              <a:spLocks noEditPoints="1"/>
            </p:cNvSpPr>
            <p:nvPr/>
          </p:nvSpPr>
          <p:spPr bwMode="auto">
            <a:xfrm>
              <a:off x="4191000" y="381000"/>
              <a:ext cx="695357" cy="695357"/>
            </a:xfrm>
            <a:custGeom>
              <a:avLst/>
              <a:gdLst>
                <a:gd name="T0" fmla="*/ 1489 w 3617"/>
                <a:gd name="T1" fmla="*/ 187 h 3617"/>
                <a:gd name="T2" fmla="*/ 1096 w 3617"/>
                <a:gd name="T3" fmla="*/ 318 h 3617"/>
                <a:gd name="T4" fmla="*/ 754 w 3617"/>
                <a:gd name="T5" fmla="*/ 538 h 3617"/>
                <a:gd name="T6" fmla="*/ 475 w 3617"/>
                <a:gd name="T7" fmla="*/ 833 h 3617"/>
                <a:gd name="T8" fmla="*/ 277 w 3617"/>
                <a:gd name="T9" fmla="*/ 1190 h 3617"/>
                <a:gd name="T10" fmla="*/ 170 w 3617"/>
                <a:gd name="T11" fmla="*/ 1593 h 3617"/>
                <a:gd name="T12" fmla="*/ 170 w 3617"/>
                <a:gd name="T13" fmla="*/ 2024 h 3617"/>
                <a:gd name="T14" fmla="*/ 277 w 3617"/>
                <a:gd name="T15" fmla="*/ 2428 h 3617"/>
                <a:gd name="T16" fmla="*/ 475 w 3617"/>
                <a:gd name="T17" fmla="*/ 2783 h 3617"/>
                <a:gd name="T18" fmla="*/ 754 w 3617"/>
                <a:gd name="T19" fmla="*/ 3079 h 3617"/>
                <a:gd name="T20" fmla="*/ 1096 w 3617"/>
                <a:gd name="T21" fmla="*/ 3299 h 3617"/>
                <a:gd name="T22" fmla="*/ 1489 w 3617"/>
                <a:gd name="T23" fmla="*/ 3429 h 3617"/>
                <a:gd name="T24" fmla="*/ 1917 w 3617"/>
                <a:gd name="T25" fmla="*/ 3456 h 3617"/>
                <a:gd name="T26" fmla="*/ 2329 w 3617"/>
                <a:gd name="T27" fmla="*/ 3376 h 3617"/>
                <a:gd name="T28" fmla="*/ 2699 w 3617"/>
                <a:gd name="T29" fmla="*/ 3199 h 3617"/>
                <a:gd name="T30" fmla="*/ 3012 w 3617"/>
                <a:gd name="T31" fmla="*/ 2939 h 3617"/>
                <a:gd name="T32" fmla="*/ 3251 w 3617"/>
                <a:gd name="T33" fmla="*/ 2612 h 3617"/>
                <a:gd name="T34" fmla="*/ 3405 w 3617"/>
                <a:gd name="T35" fmla="*/ 2231 h 3617"/>
                <a:gd name="T36" fmla="*/ 3460 w 3617"/>
                <a:gd name="T37" fmla="*/ 1808 h 3617"/>
                <a:gd name="T38" fmla="*/ 3405 w 3617"/>
                <a:gd name="T39" fmla="*/ 1387 h 3617"/>
                <a:gd name="T40" fmla="*/ 3251 w 3617"/>
                <a:gd name="T41" fmla="*/ 1005 h 3617"/>
                <a:gd name="T42" fmla="*/ 3012 w 3617"/>
                <a:gd name="T43" fmla="*/ 678 h 3617"/>
                <a:gd name="T44" fmla="*/ 2699 w 3617"/>
                <a:gd name="T45" fmla="*/ 418 h 3617"/>
                <a:gd name="T46" fmla="*/ 2329 w 3617"/>
                <a:gd name="T47" fmla="*/ 241 h 3617"/>
                <a:gd name="T48" fmla="*/ 1917 w 3617"/>
                <a:gd name="T49" fmla="*/ 161 h 3617"/>
                <a:gd name="T50" fmla="*/ 2027 w 3617"/>
                <a:gd name="T51" fmla="*/ 13 h 3617"/>
                <a:gd name="T52" fmla="*/ 2438 w 3617"/>
                <a:gd name="T53" fmla="*/ 114 h 3617"/>
                <a:gd name="T54" fmla="*/ 2808 w 3617"/>
                <a:gd name="T55" fmla="*/ 302 h 3617"/>
                <a:gd name="T56" fmla="*/ 3123 w 3617"/>
                <a:gd name="T57" fmla="*/ 567 h 3617"/>
                <a:gd name="T58" fmla="*/ 3369 w 3617"/>
                <a:gd name="T59" fmla="*/ 897 h 3617"/>
                <a:gd name="T60" fmla="*/ 3537 w 3617"/>
                <a:gd name="T61" fmla="*/ 1278 h 3617"/>
                <a:gd name="T62" fmla="*/ 3613 w 3617"/>
                <a:gd name="T63" fmla="*/ 1698 h 3617"/>
                <a:gd name="T64" fmla="*/ 3588 w 3617"/>
                <a:gd name="T65" fmla="*/ 2133 h 3617"/>
                <a:gd name="T66" fmla="*/ 3464 w 3617"/>
                <a:gd name="T67" fmla="*/ 2535 h 3617"/>
                <a:gd name="T68" fmla="*/ 3255 w 3617"/>
                <a:gd name="T69" fmla="*/ 2893 h 3617"/>
                <a:gd name="T70" fmla="*/ 2973 w 3617"/>
                <a:gd name="T71" fmla="*/ 3191 h 3617"/>
                <a:gd name="T72" fmla="*/ 2630 w 3617"/>
                <a:gd name="T73" fmla="*/ 3420 h 3617"/>
                <a:gd name="T74" fmla="*/ 2237 w 3617"/>
                <a:gd name="T75" fmla="*/ 3565 h 3617"/>
                <a:gd name="T76" fmla="*/ 1809 w 3617"/>
                <a:gd name="T77" fmla="*/ 3617 h 3617"/>
                <a:gd name="T78" fmla="*/ 1380 w 3617"/>
                <a:gd name="T79" fmla="*/ 3565 h 3617"/>
                <a:gd name="T80" fmla="*/ 987 w 3617"/>
                <a:gd name="T81" fmla="*/ 3420 h 3617"/>
                <a:gd name="T82" fmla="*/ 644 w 3617"/>
                <a:gd name="T83" fmla="*/ 3191 h 3617"/>
                <a:gd name="T84" fmla="*/ 362 w 3617"/>
                <a:gd name="T85" fmla="*/ 2893 h 3617"/>
                <a:gd name="T86" fmla="*/ 153 w 3617"/>
                <a:gd name="T87" fmla="*/ 2535 h 3617"/>
                <a:gd name="T88" fmla="*/ 30 w 3617"/>
                <a:gd name="T89" fmla="*/ 2133 h 3617"/>
                <a:gd name="T90" fmla="*/ 3 w 3617"/>
                <a:gd name="T91" fmla="*/ 1698 h 3617"/>
                <a:gd name="T92" fmla="*/ 79 w 3617"/>
                <a:gd name="T93" fmla="*/ 1278 h 3617"/>
                <a:gd name="T94" fmla="*/ 247 w 3617"/>
                <a:gd name="T95" fmla="*/ 897 h 3617"/>
                <a:gd name="T96" fmla="*/ 494 w 3617"/>
                <a:gd name="T97" fmla="*/ 567 h 3617"/>
                <a:gd name="T98" fmla="*/ 809 w 3617"/>
                <a:gd name="T99" fmla="*/ 302 h 3617"/>
                <a:gd name="T100" fmla="*/ 1178 w 3617"/>
                <a:gd name="T101" fmla="*/ 114 h 3617"/>
                <a:gd name="T102" fmla="*/ 1590 w 3617"/>
                <a:gd name="T103" fmla="*/ 13 h 3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617" h="3617">
                  <a:moveTo>
                    <a:pt x="1809" y="156"/>
                  </a:moveTo>
                  <a:lnTo>
                    <a:pt x="1700" y="161"/>
                  </a:lnTo>
                  <a:lnTo>
                    <a:pt x="1593" y="171"/>
                  </a:lnTo>
                  <a:lnTo>
                    <a:pt x="1489" y="187"/>
                  </a:lnTo>
                  <a:lnTo>
                    <a:pt x="1386" y="211"/>
                  </a:lnTo>
                  <a:lnTo>
                    <a:pt x="1287" y="241"/>
                  </a:lnTo>
                  <a:lnTo>
                    <a:pt x="1189" y="276"/>
                  </a:lnTo>
                  <a:lnTo>
                    <a:pt x="1096" y="318"/>
                  </a:lnTo>
                  <a:lnTo>
                    <a:pt x="1005" y="366"/>
                  </a:lnTo>
                  <a:lnTo>
                    <a:pt x="918" y="418"/>
                  </a:lnTo>
                  <a:lnTo>
                    <a:pt x="834" y="476"/>
                  </a:lnTo>
                  <a:lnTo>
                    <a:pt x="754" y="538"/>
                  </a:lnTo>
                  <a:lnTo>
                    <a:pt x="678" y="605"/>
                  </a:lnTo>
                  <a:lnTo>
                    <a:pt x="605" y="678"/>
                  </a:lnTo>
                  <a:lnTo>
                    <a:pt x="538" y="754"/>
                  </a:lnTo>
                  <a:lnTo>
                    <a:pt x="475" y="833"/>
                  </a:lnTo>
                  <a:lnTo>
                    <a:pt x="418" y="918"/>
                  </a:lnTo>
                  <a:lnTo>
                    <a:pt x="365" y="1005"/>
                  </a:lnTo>
                  <a:lnTo>
                    <a:pt x="318" y="1096"/>
                  </a:lnTo>
                  <a:lnTo>
                    <a:pt x="277" y="1190"/>
                  </a:lnTo>
                  <a:lnTo>
                    <a:pt x="241" y="1286"/>
                  </a:lnTo>
                  <a:lnTo>
                    <a:pt x="211" y="1387"/>
                  </a:lnTo>
                  <a:lnTo>
                    <a:pt x="188" y="1489"/>
                  </a:lnTo>
                  <a:lnTo>
                    <a:pt x="170" y="1593"/>
                  </a:lnTo>
                  <a:lnTo>
                    <a:pt x="161" y="1700"/>
                  </a:lnTo>
                  <a:lnTo>
                    <a:pt x="156" y="1808"/>
                  </a:lnTo>
                  <a:lnTo>
                    <a:pt x="161" y="1917"/>
                  </a:lnTo>
                  <a:lnTo>
                    <a:pt x="170" y="2024"/>
                  </a:lnTo>
                  <a:lnTo>
                    <a:pt x="188" y="2128"/>
                  </a:lnTo>
                  <a:lnTo>
                    <a:pt x="211" y="2231"/>
                  </a:lnTo>
                  <a:lnTo>
                    <a:pt x="241" y="2330"/>
                  </a:lnTo>
                  <a:lnTo>
                    <a:pt x="277" y="2428"/>
                  </a:lnTo>
                  <a:lnTo>
                    <a:pt x="318" y="2521"/>
                  </a:lnTo>
                  <a:lnTo>
                    <a:pt x="365" y="2612"/>
                  </a:lnTo>
                  <a:lnTo>
                    <a:pt x="418" y="2699"/>
                  </a:lnTo>
                  <a:lnTo>
                    <a:pt x="475" y="2783"/>
                  </a:lnTo>
                  <a:lnTo>
                    <a:pt x="538" y="2863"/>
                  </a:lnTo>
                  <a:lnTo>
                    <a:pt x="605" y="2939"/>
                  </a:lnTo>
                  <a:lnTo>
                    <a:pt x="678" y="3012"/>
                  </a:lnTo>
                  <a:lnTo>
                    <a:pt x="754" y="3079"/>
                  </a:lnTo>
                  <a:lnTo>
                    <a:pt x="834" y="3142"/>
                  </a:lnTo>
                  <a:lnTo>
                    <a:pt x="918" y="3199"/>
                  </a:lnTo>
                  <a:lnTo>
                    <a:pt x="1005" y="3252"/>
                  </a:lnTo>
                  <a:lnTo>
                    <a:pt x="1096" y="3299"/>
                  </a:lnTo>
                  <a:lnTo>
                    <a:pt x="1189" y="3340"/>
                  </a:lnTo>
                  <a:lnTo>
                    <a:pt x="1287" y="3376"/>
                  </a:lnTo>
                  <a:lnTo>
                    <a:pt x="1386" y="3406"/>
                  </a:lnTo>
                  <a:lnTo>
                    <a:pt x="1489" y="3429"/>
                  </a:lnTo>
                  <a:lnTo>
                    <a:pt x="1593" y="3446"/>
                  </a:lnTo>
                  <a:lnTo>
                    <a:pt x="1700" y="3456"/>
                  </a:lnTo>
                  <a:lnTo>
                    <a:pt x="1809" y="3461"/>
                  </a:lnTo>
                  <a:lnTo>
                    <a:pt x="1917" y="3456"/>
                  </a:lnTo>
                  <a:lnTo>
                    <a:pt x="2023" y="3446"/>
                  </a:lnTo>
                  <a:lnTo>
                    <a:pt x="2128" y="3429"/>
                  </a:lnTo>
                  <a:lnTo>
                    <a:pt x="2230" y="3406"/>
                  </a:lnTo>
                  <a:lnTo>
                    <a:pt x="2329" y="3376"/>
                  </a:lnTo>
                  <a:lnTo>
                    <a:pt x="2427" y="3340"/>
                  </a:lnTo>
                  <a:lnTo>
                    <a:pt x="2521" y="3299"/>
                  </a:lnTo>
                  <a:lnTo>
                    <a:pt x="2612" y="3252"/>
                  </a:lnTo>
                  <a:lnTo>
                    <a:pt x="2699" y="3199"/>
                  </a:lnTo>
                  <a:lnTo>
                    <a:pt x="2784" y="3142"/>
                  </a:lnTo>
                  <a:lnTo>
                    <a:pt x="2863" y="3079"/>
                  </a:lnTo>
                  <a:lnTo>
                    <a:pt x="2939" y="3012"/>
                  </a:lnTo>
                  <a:lnTo>
                    <a:pt x="3012" y="2939"/>
                  </a:lnTo>
                  <a:lnTo>
                    <a:pt x="3079" y="2863"/>
                  </a:lnTo>
                  <a:lnTo>
                    <a:pt x="3141" y="2783"/>
                  </a:lnTo>
                  <a:lnTo>
                    <a:pt x="3199" y="2699"/>
                  </a:lnTo>
                  <a:lnTo>
                    <a:pt x="3251" y="2612"/>
                  </a:lnTo>
                  <a:lnTo>
                    <a:pt x="3299" y="2521"/>
                  </a:lnTo>
                  <a:lnTo>
                    <a:pt x="3339" y="2428"/>
                  </a:lnTo>
                  <a:lnTo>
                    <a:pt x="3376" y="2330"/>
                  </a:lnTo>
                  <a:lnTo>
                    <a:pt x="3405" y="2231"/>
                  </a:lnTo>
                  <a:lnTo>
                    <a:pt x="3429" y="2128"/>
                  </a:lnTo>
                  <a:lnTo>
                    <a:pt x="3446" y="2024"/>
                  </a:lnTo>
                  <a:lnTo>
                    <a:pt x="3456" y="1917"/>
                  </a:lnTo>
                  <a:lnTo>
                    <a:pt x="3460" y="1808"/>
                  </a:lnTo>
                  <a:lnTo>
                    <a:pt x="3456" y="1700"/>
                  </a:lnTo>
                  <a:lnTo>
                    <a:pt x="3446" y="1593"/>
                  </a:lnTo>
                  <a:lnTo>
                    <a:pt x="3429" y="1489"/>
                  </a:lnTo>
                  <a:lnTo>
                    <a:pt x="3405" y="1387"/>
                  </a:lnTo>
                  <a:lnTo>
                    <a:pt x="3376" y="1286"/>
                  </a:lnTo>
                  <a:lnTo>
                    <a:pt x="3339" y="1190"/>
                  </a:lnTo>
                  <a:lnTo>
                    <a:pt x="3299" y="1096"/>
                  </a:lnTo>
                  <a:lnTo>
                    <a:pt x="3251" y="1005"/>
                  </a:lnTo>
                  <a:lnTo>
                    <a:pt x="3199" y="918"/>
                  </a:lnTo>
                  <a:lnTo>
                    <a:pt x="3141" y="833"/>
                  </a:lnTo>
                  <a:lnTo>
                    <a:pt x="3079" y="754"/>
                  </a:lnTo>
                  <a:lnTo>
                    <a:pt x="3012" y="678"/>
                  </a:lnTo>
                  <a:lnTo>
                    <a:pt x="2939" y="605"/>
                  </a:lnTo>
                  <a:lnTo>
                    <a:pt x="2863" y="538"/>
                  </a:lnTo>
                  <a:lnTo>
                    <a:pt x="2784" y="476"/>
                  </a:lnTo>
                  <a:lnTo>
                    <a:pt x="2699" y="418"/>
                  </a:lnTo>
                  <a:lnTo>
                    <a:pt x="2612" y="366"/>
                  </a:lnTo>
                  <a:lnTo>
                    <a:pt x="2521" y="318"/>
                  </a:lnTo>
                  <a:lnTo>
                    <a:pt x="2427" y="276"/>
                  </a:lnTo>
                  <a:lnTo>
                    <a:pt x="2329" y="241"/>
                  </a:lnTo>
                  <a:lnTo>
                    <a:pt x="2230" y="211"/>
                  </a:lnTo>
                  <a:lnTo>
                    <a:pt x="2128" y="187"/>
                  </a:lnTo>
                  <a:lnTo>
                    <a:pt x="2023" y="171"/>
                  </a:lnTo>
                  <a:lnTo>
                    <a:pt x="1917" y="161"/>
                  </a:lnTo>
                  <a:lnTo>
                    <a:pt x="1809" y="156"/>
                  </a:lnTo>
                  <a:close/>
                  <a:moveTo>
                    <a:pt x="1809" y="0"/>
                  </a:moveTo>
                  <a:lnTo>
                    <a:pt x="1918" y="4"/>
                  </a:lnTo>
                  <a:lnTo>
                    <a:pt x="2027" y="13"/>
                  </a:lnTo>
                  <a:lnTo>
                    <a:pt x="2133" y="29"/>
                  </a:lnTo>
                  <a:lnTo>
                    <a:pt x="2237" y="52"/>
                  </a:lnTo>
                  <a:lnTo>
                    <a:pt x="2339" y="79"/>
                  </a:lnTo>
                  <a:lnTo>
                    <a:pt x="2438" y="114"/>
                  </a:lnTo>
                  <a:lnTo>
                    <a:pt x="2535" y="153"/>
                  </a:lnTo>
                  <a:lnTo>
                    <a:pt x="2630" y="197"/>
                  </a:lnTo>
                  <a:lnTo>
                    <a:pt x="2720" y="248"/>
                  </a:lnTo>
                  <a:lnTo>
                    <a:pt x="2808" y="302"/>
                  </a:lnTo>
                  <a:lnTo>
                    <a:pt x="2893" y="362"/>
                  </a:lnTo>
                  <a:lnTo>
                    <a:pt x="2973" y="426"/>
                  </a:lnTo>
                  <a:lnTo>
                    <a:pt x="3050" y="494"/>
                  </a:lnTo>
                  <a:lnTo>
                    <a:pt x="3123" y="567"/>
                  </a:lnTo>
                  <a:lnTo>
                    <a:pt x="3191" y="644"/>
                  </a:lnTo>
                  <a:lnTo>
                    <a:pt x="3255" y="724"/>
                  </a:lnTo>
                  <a:lnTo>
                    <a:pt x="3315" y="809"/>
                  </a:lnTo>
                  <a:lnTo>
                    <a:pt x="3369" y="897"/>
                  </a:lnTo>
                  <a:lnTo>
                    <a:pt x="3420" y="987"/>
                  </a:lnTo>
                  <a:lnTo>
                    <a:pt x="3464" y="1082"/>
                  </a:lnTo>
                  <a:lnTo>
                    <a:pt x="3503" y="1179"/>
                  </a:lnTo>
                  <a:lnTo>
                    <a:pt x="3537" y="1278"/>
                  </a:lnTo>
                  <a:lnTo>
                    <a:pt x="3565" y="1380"/>
                  </a:lnTo>
                  <a:lnTo>
                    <a:pt x="3588" y="1483"/>
                  </a:lnTo>
                  <a:lnTo>
                    <a:pt x="3603" y="1590"/>
                  </a:lnTo>
                  <a:lnTo>
                    <a:pt x="3613" y="1698"/>
                  </a:lnTo>
                  <a:lnTo>
                    <a:pt x="3617" y="1808"/>
                  </a:lnTo>
                  <a:lnTo>
                    <a:pt x="3613" y="1918"/>
                  </a:lnTo>
                  <a:lnTo>
                    <a:pt x="3603" y="2027"/>
                  </a:lnTo>
                  <a:lnTo>
                    <a:pt x="3588" y="2133"/>
                  </a:lnTo>
                  <a:lnTo>
                    <a:pt x="3565" y="2237"/>
                  </a:lnTo>
                  <a:lnTo>
                    <a:pt x="3537" y="2340"/>
                  </a:lnTo>
                  <a:lnTo>
                    <a:pt x="3503" y="2439"/>
                  </a:lnTo>
                  <a:lnTo>
                    <a:pt x="3464" y="2535"/>
                  </a:lnTo>
                  <a:lnTo>
                    <a:pt x="3420" y="2630"/>
                  </a:lnTo>
                  <a:lnTo>
                    <a:pt x="3369" y="2720"/>
                  </a:lnTo>
                  <a:lnTo>
                    <a:pt x="3315" y="2808"/>
                  </a:lnTo>
                  <a:lnTo>
                    <a:pt x="3255" y="2893"/>
                  </a:lnTo>
                  <a:lnTo>
                    <a:pt x="3191" y="2973"/>
                  </a:lnTo>
                  <a:lnTo>
                    <a:pt x="3123" y="3050"/>
                  </a:lnTo>
                  <a:lnTo>
                    <a:pt x="3050" y="3123"/>
                  </a:lnTo>
                  <a:lnTo>
                    <a:pt x="2973" y="3191"/>
                  </a:lnTo>
                  <a:lnTo>
                    <a:pt x="2893" y="3255"/>
                  </a:lnTo>
                  <a:lnTo>
                    <a:pt x="2808" y="3314"/>
                  </a:lnTo>
                  <a:lnTo>
                    <a:pt x="2720" y="3369"/>
                  </a:lnTo>
                  <a:lnTo>
                    <a:pt x="2630" y="3420"/>
                  </a:lnTo>
                  <a:lnTo>
                    <a:pt x="2535" y="3464"/>
                  </a:lnTo>
                  <a:lnTo>
                    <a:pt x="2438" y="3504"/>
                  </a:lnTo>
                  <a:lnTo>
                    <a:pt x="2339" y="3538"/>
                  </a:lnTo>
                  <a:lnTo>
                    <a:pt x="2237" y="3565"/>
                  </a:lnTo>
                  <a:lnTo>
                    <a:pt x="2133" y="3587"/>
                  </a:lnTo>
                  <a:lnTo>
                    <a:pt x="2027" y="3604"/>
                  </a:lnTo>
                  <a:lnTo>
                    <a:pt x="1918" y="3614"/>
                  </a:lnTo>
                  <a:lnTo>
                    <a:pt x="1809" y="3617"/>
                  </a:lnTo>
                  <a:lnTo>
                    <a:pt x="1699" y="3614"/>
                  </a:lnTo>
                  <a:lnTo>
                    <a:pt x="1590" y="3604"/>
                  </a:lnTo>
                  <a:lnTo>
                    <a:pt x="1483" y="3587"/>
                  </a:lnTo>
                  <a:lnTo>
                    <a:pt x="1380" y="3565"/>
                  </a:lnTo>
                  <a:lnTo>
                    <a:pt x="1277" y="3538"/>
                  </a:lnTo>
                  <a:lnTo>
                    <a:pt x="1178" y="3504"/>
                  </a:lnTo>
                  <a:lnTo>
                    <a:pt x="1082" y="3464"/>
                  </a:lnTo>
                  <a:lnTo>
                    <a:pt x="987" y="3420"/>
                  </a:lnTo>
                  <a:lnTo>
                    <a:pt x="897" y="3369"/>
                  </a:lnTo>
                  <a:lnTo>
                    <a:pt x="809" y="3314"/>
                  </a:lnTo>
                  <a:lnTo>
                    <a:pt x="724" y="3255"/>
                  </a:lnTo>
                  <a:lnTo>
                    <a:pt x="644" y="3191"/>
                  </a:lnTo>
                  <a:lnTo>
                    <a:pt x="567" y="3123"/>
                  </a:lnTo>
                  <a:lnTo>
                    <a:pt x="494" y="3050"/>
                  </a:lnTo>
                  <a:lnTo>
                    <a:pt x="426" y="2973"/>
                  </a:lnTo>
                  <a:lnTo>
                    <a:pt x="362" y="2893"/>
                  </a:lnTo>
                  <a:lnTo>
                    <a:pt x="302" y="2808"/>
                  </a:lnTo>
                  <a:lnTo>
                    <a:pt x="247" y="2720"/>
                  </a:lnTo>
                  <a:lnTo>
                    <a:pt x="197" y="2630"/>
                  </a:lnTo>
                  <a:lnTo>
                    <a:pt x="153" y="2535"/>
                  </a:lnTo>
                  <a:lnTo>
                    <a:pt x="113" y="2439"/>
                  </a:lnTo>
                  <a:lnTo>
                    <a:pt x="79" y="2340"/>
                  </a:lnTo>
                  <a:lnTo>
                    <a:pt x="52" y="2237"/>
                  </a:lnTo>
                  <a:lnTo>
                    <a:pt x="30" y="2133"/>
                  </a:lnTo>
                  <a:lnTo>
                    <a:pt x="13" y="2027"/>
                  </a:lnTo>
                  <a:lnTo>
                    <a:pt x="3" y="1918"/>
                  </a:lnTo>
                  <a:lnTo>
                    <a:pt x="0" y="1808"/>
                  </a:lnTo>
                  <a:lnTo>
                    <a:pt x="3" y="1698"/>
                  </a:lnTo>
                  <a:lnTo>
                    <a:pt x="13" y="1590"/>
                  </a:lnTo>
                  <a:lnTo>
                    <a:pt x="30" y="1483"/>
                  </a:lnTo>
                  <a:lnTo>
                    <a:pt x="52" y="1380"/>
                  </a:lnTo>
                  <a:lnTo>
                    <a:pt x="79" y="1278"/>
                  </a:lnTo>
                  <a:lnTo>
                    <a:pt x="113" y="1179"/>
                  </a:lnTo>
                  <a:lnTo>
                    <a:pt x="153" y="1082"/>
                  </a:lnTo>
                  <a:lnTo>
                    <a:pt x="197" y="987"/>
                  </a:lnTo>
                  <a:lnTo>
                    <a:pt x="247" y="897"/>
                  </a:lnTo>
                  <a:lnTo>
                    <a:pt x="302" y="809"/>
                  </a:lnTo>
                  <a:lnTo>
                    <a:pt x="362" y="724"/>
                  </a:lnTo>
                  <a:lnTo>
                    <a:pt x="426" y="644"/>
                  </a:lnTo>
                  <a:lnTo>
                    <a:pt x="494" y="567"/>
                  </a:lnTo>
                  <a:lnTo>
                    <a:pt x="567" y="494"/>
                  </a:lnTo>
                  <a:lnTo>
                    <a:pt x="644" y="426"/>
                  </a:lnTo>
                  <a:lnTo>
                    <a:pt x="724" y="362"/>
                  </a:lnTo>
                  <a:lnTo>
                    <a:pt x="809" y="302"/>
                  </a:lnTo>
                  <a:lnTo>
                    <a:pt x="897" y="248"/>
                  </a:lnTo>
                  <a:lnTo>
                    <a:pt x="987" y="197"/>
                  </a:lnTo>
                  <a:lnTo>
                    <a:pt x="1082" y="153"/>
                  </a:lnTo>
                  <a:lnTo>
                    <a:pt x="1178" y="114"/>
                  </a:lnTo>
                  <a:lnTo>
                    <a:pt x="1277" y="79"/>
                  </a:lnTo>
                  <a:lnTo>
                    <a:pt x="1380" y="52"/>
                  </a:lnTo>
                  <a:lnTo>
                    <a:pt x="1483" y="29"/>
                  </a:lnTo>
                  <a:lnTo>
                    <a:pt x="1590" y="13"/>
                  </a:lnTo>
                  <a:lnTo>
                    <a:pt x="1699" y="4"/>
                  </a:lnTo>
                  <a:lnTo>
                    <a:pt x="1809"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23"/>
            <p:cNvSpPr>
              <a:spLocks/>
            </p:cNvSpPr>
            <p:nvPr/>
          </p:nvSpPr>
          <p:spPr bwMode="auto">
            <a:xfrm>
              <a:off x="4507539" y="551674"/>
              <a:ext cx="62278" cy="264682"/>
            </a:xfrm>
            <a:custGeom>
              <a:avLst/>
              <a:gdLst>
                <a:gd name="T0" fmla="*/ 0 w 397"/>
                <a:gd name="T1" fmla="*/ 0 h 1686"/>
                <a:gd name="T2" fmla="*/ 397 w 397"/>
                <a:gd name="T3" fmla="*/ 0 h 1686"/>
                <a:gd name="T4" fmla="*/ 285 w 397"/>
                <a:gd name="T5" fmla="*/ 1686 h 1686"/>
                <a:gd name="T6" fmla="*/ 116 w 397"/>
                <a:gd name="T7" fmla="*/ 1686 h 1686"/>
                <a:gd name="T8" fmla="*/ 0 w 397"/>
                <a:gd name="T9" fmla="*/ 0 h 1686"/>
              </a:gdLst>
              <a:ahLst/>
              <a:cxnLst>
                <a:cxn ang="0">
                  <a:pos x="T0" y="T1"/>
                </a:cxn>
                <a:cxn ang="0">
                  <a:pos x="T2" y="T3"/>
                </a:cxn>
                <a:cxn ang="0">
                  <a:pos x="T4" y="T5"/>
                </a:cxn>
                <a:cxn ang="0">
                  <a:pos x="T6" y="T7"/>
                </a:cxn>
                <a:cxn ang="0">
                  <a:pos x="T8" y="T9"/>
                </a:cxn>
              </a:cxnLst>
              <a:rect l="0" t="0" r="r" b="b"/>
              <a:pathLst>
                <a:path w="397" h="1686">
                  <a:moveTo>
                    <a:pt x="0" y="0"/>
                  </a:moveTo>
                  <a:lnTo>
                    <a:pt x="397" y="0"/>
                  </a:lnTo>
                  <a:lnTo>
                    <a:pt x="285" y="1686"/>
                  </a:lnTo>
                  <a:lnTo>
                    <a:pt x="116" y="1686"/>
                  </a:lnTo>
                  <a:lnTo>
                    <a:pt x="0" y="0"/>
                  </a:lnTo>
                  <a:close/>
                </a:path>
              </a:pathLst>
            </a:custGeom>
            <a:solidFill>
              <a:srgbClr val="5098AC"/>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Verdana" pitchFamily="34" charset="0"/>
                  <a:ea typeface="+mn-ea"/>
                  <a:cs typeface="Arial" charset="0"/>
                </a:defRPr>
              </a:lvl1pPr>
              <a:lvl2pPr marL="457200" algn="l" rtl="0" fontAlgn="base">
                <a:spcBef>
                  <a:spcPct val="0"/>
                </a:spcBef>
                <a:spcAft>
                  <a:spcPct val="0"/>
                </a:spcAft>
                <a:defRPr kern="1200">
                  <a:solidFill>
                    <a:schemeClr val="tx1"/>
                  </a:solidFill>
                  <a:latin typeface="Verdana" pitchFamily="34" charset="0"/>
                  <a:ea typeface="+mn-ea"/>
                  <a:cs typeface="Arial" charset="0"/>
                </a:defRPr>
              </a:lvl2pPr>
              <a:lvl3pPr marL="914400" algn="l" rtl="0" fontAlgn="base">
                <a:spcBef>
                  <a:spcPct val="0"/>
                </a:spcBef>
                <a:spcAft>
                  <a:spcPct val="0"/>
                </a:spcAft>
                <a:defRPr kern="1200">
                  <a:solidFill>
                    <a:schemeClr val="tx1"/>
                  </a:solidFill>
                  <a:latin typeface="Verdana" pitchFamily="34" charset="0"/>
                  <a:ea typeface="+mn-ea"/>
                  <a:cs typeface="Arial" charset="0"/>
                </a:defRPr>
              </a:lvl3pPr>
              <a:lvl4pPr marL="1371600" algn="l" rtl="0" fontAlgn="base">
                <a:spcBef>
                  <a:spcPct val="0"/>
                </a:spcBef>
                <a:spcAft>
                  <a:spcPct val="0"/>
                </a:spcAft>
                <a:defRPr kern="1200">
                  <a:solidFill>
                    <a:schemeClr val="tx1"/>
                  </a:solidFill>
                  <a:latin typeface="Verdana" pitchFamily="34" charset="0"/>
                  <a:ea typeface="+mn-ea"/>
                  <a:cs typeface="Arial" charset="0"/>
                </a:defRPr>
              </a:lvl4pPr>
              <a:lvl5pPr marL="1828800" algn="l" rtl="0" fontAlgn="base">
                <a:spcBef>
                  <a:spcPct val="0"/>
                </a:spcBef>
                <a:spcAft>
                  <a:spcPct val="0"/>
                </a:spcAft>
                <a:defRPr kern="1200">
                  <a:solidFill>
                    <a:schemeClr val="tx1"/>
                  </a:solidFill>
                  <a:latin typeface="Verdana" pitchFamily="34" charset="0"/>
                  <a:ea typeface="+mn-ea"/>
                  <a:cs typeface="Arial" charset="0"/>
                </a:defRPr>
              </a:lvl5pPr>
              <a:lvl6pPr marL="2286000" algn="l" defTabSz="914400" rtl="0" eaLnBrk="1" latinLnBrk="0" hangingPunct="1">
                <a:defRPr kern="1200">
                  <a:solidFill>
                    <a:schemeClr val="tx1"/>
                  </a:solidFill>
                  <a:latin typeface="Verdana" pitchFamily="34" charset="0"/>
                  <a:ea typeface="+mn-ea"/>
                  <a:cs typeface="Arial" charset="0"/>
                </a:defRPr>
              </a:lvl6pPr>
              <a:lvl7pPr marL="2743200" algn="l" defTabSz="914400" rtl="0" eaLnBrk="1" latinLnBrk="0" hangingPunct="1">
                <a:defRPr kern="1200">
                  <a:solidFill>
                    <a:schemeClr val="tx1"/>
                  </a:solidFill>
                  <a:latin typeface="Verdana" pitchFamily="34" charset="0"/>
                  <a:ea typeface="+mn-ea"/>
                  <a:cs typeface="Arial" charset="0"/>
                </a:defRPr>
              </a:lvl7pPr>
              <a:lvl8pPr marL="3200400" algn="l" defTabSz="914400" rtl="0" eaLnBrk="1" latinLnBrk="0" hangingPunct="1">
                <a:defRPr kern="1200">
                  <a:solidFill>
                    <a:schemeClr val="tx1"/>
                  </a:solidFill>
                  <a:latin typeface="Verdana" pitchFamily="34" charset="0"/>
                  <a:ea typeface="+mn-ea"/>
                  <a:cs typeface="Arial" charset="0"/>
                </a:defRPr>
              </a:lvl8pPr>
              <a:lvl9pPr marL="3657600" algn="l" defTabSz="914400" rtl="0" eaLnBrk="1" latinLnBrk="0" hangingPunct="1">
                <a:defRPr kern="1200">
                  <a:solidFill>
                    <a:schemeClr val="tx1"/>
                  </a:solidFill>
                  <a:latin typeface="Verdana" pitchFamily="34" charset="0"/>
                  <a:ea typeface="+mn-ea"/>
                  <a:cs typeface="Arial" charset="0"/>
                </a:defRPr>
              </a:lvl9pPr>
            </a:lstStyle>
            <a:p>
              <a:endParaRPr lang="en-US"/>
            </a:p>
          </p:txBody>
        </p:sp>
        <p:sp>
          <p:nvSpPr>
            <p:cNvPr id="25" name="Freeform 24"/>
            <p:cNvSpPr>
              <a:spLocks/>
            </p:cNvSpPr>
            <p:nvPr/>
          </p:nvSpPr>
          <p:spPr bwMode="auto">
            <a:xfrm>
              <a:off x="4501878" y="853157"/>
              <a:ext cx="73601" cy="75017"/>
            </a:xfrm>
            <a:custGeom>
              <a:avLst/>
              <a:gdLst>
                <a:gd name="T0" fmla="*/ 229 w 464"/>
                <a:gd name="T1" fmla="*/ 0 h 472"/>
                <a:gd name="T2" fmla="*/ 268 w 464"/>
                <a:gd name="T3" fmla="*/ 4 h 472"/>
                <a:gd name="T4" fmla="*/ 305 w 464"/>
                <a:gd name="T5" fmla="*/ 13 h 472"/>
                <a:gd name="T6" fmla="*/ 338 w 464"/>
                <a:gd name="T7" fmla="*/ 27 h 472"/>
                <a:gd name="T8" fmla="*/ 368 w 464"/>
                <a:gd name="T9" fmla="*/ 47 h 472"/>
                <a:gd name="T10" fmla="*/ 396 w 464"/>
                <a:gd name="T11" fmla="*/ 70 h 472"/>
                <a:gd name="T12" fmla="*/ 420 w 464"/>
                <a:gd name="T13" fmla="*/ 98 h 472"/>
                <a:gd name="T14" fmla="*/ 439 w 464"/>
                <a:gd name="T15" fmla="*/ 129 h 472"/>
                <a:gd name="T16" fmla="*/ 453 w 464"/>
                <a:gd name="T17" fmla="*/ 164 h 472"/>
                <a:gd name="T18" fmla="*/ 461 w 464"/>
                <a:gd name="T19" fmla="*/ 200 h 472"/>
                <a:gd name="T20" fmla="*/ 464 w 464"/>
                <a:gd name="T21" fmla="*/ 239 h 472"/>
                <a:gd name="T22" fmla="*/ 461 w 464"/>
                <a:gd name="T23" fmla="*/ 276 h 472"/>
                <a:gd name="T24" fmla="*/ 453 w 464"/>
                <a:gd name="T25" fmla="*/ 312 h 472"/>
                <a:gd name="T26" fmla="*/ 439 w 464"/>
                <a:gd name="T27" fmla="*/ 345 h 472"/>
                <a:gd name="T28" fmla="*/ 420 w 464"/>
                <a:gd name="T29" fmla="*/ 377 h 472"/>
                <a:gd name="T30" fmla="*/ 396 w 464"/>
                <a:gd name="T31" fmla="*/ 404 h 472"/>
                <a:gd name="T32" fmla="*/ 368 w 464"/>
                <a:gd name="T33" fmla="*/ 428 h 472"/>
                <a:gd name="T34" fmla="*/ 338 w 464"/>
                <a:gd name="T35" fmla="*/ 447 h 472"/>
                <a:gd name="T36" fmla="*/ 305 w 464"/>
                <a:gd name="T37" fmla="*/ 460 h 472"/>
                <a:gd name="T38" fmla="*/ 268 w 464"/>
                <a:gd name="T39" fmla="*/ 469 h 472"/>
                <a:gd name="T40" fmla="*/ 229 w 464"/>
                <a:gd name="T41" fmla="*/ 472 h 472"/>
                <a:gd name="T42" fmla="*/ 193 w 464"/>
                <a:gd name="T43" fmla="*/ 469 h 472"/>
                <a:gd name="T44" fmla="*/ 157 w 464"/>
                <a:gd name="T45" fmla="*/ 460 h 472"/>
                <a:gd name="T46" fmla="*/ 124 w 464"/>
                <a:gd name="T47" fmla="*/ 447 h 472"/>
                <a:gd name="T48" fmla="*/ 94 w 464"/>
                <a:gd name="T49" fmla="*/ 428 h 472"/>
                <a:gd name="T50" fmla="*/ 67 w 464"/>
                <a:gd name="T51" fmla="*/ 404 h 472"/>
                <a:gd name="T52" fmla="*/ 43 w 464"/>
                <a:gd name="T53" fmla="*/ 377 h 472"/>
                <a:gd name="T54" fmla="*/ 26 w 464"/>
                <a:gd name="T55" fmla="*/ 345 h 472"/>
                <a:gd name="T56" fmla="*/ 11 w 464"/>
                <a:gd name="T57" fmla="*/ 312 h 472"/>
                <a:gd name="T58" fmla="*/ 2 w 464"/>
                <a:gd name="T59" fmla="*/ 276 h 472"/>
                <a:gd name="T60" fmla="*/ 0 w 464"/>
                <a:gd name="T61" fmla="*/ 239 h 472"/>
                <a:gd name="T62" fmla="*/ 2 w 464"/>
                <a:gd name="T63" fmla="*/ 200 h 472"/>
                <a:gd name="T64" fmla="*/ 11 w 464"/>
                <a:gd name="T65" fmla="*/ 164 h 472"/>
                <a:gd name="T66" fmla="*/ 26 w 464"/>
                <a:gd name="T67" fmla="*/ 129 h 472"/>
                <a:gd name="T68" fmla="*/ 43 w 464"/>
                <a:gd name="T69" fmla="*/ 98 h 472"/>
                <a:gd name="T70" fmla="*/ 67 w 464"/>
                <a:gd name="T71" fmla="*/ 70 h 472"/>
                <a:gd name="T72" fmla="*/ 94 w 464"/>
                <a:gd name="T73" fmla="*/ 47 h 472"/>
                <a:gd name="T74" fmla="*/ 124 w 464"/>
                <a:gd name="T75" fmla="*/ 27 h 472"/>
                <a:gd name="T76" fmla="*/ 157 w 464"/>
                <a:gd name="T77" fmla="*/ 13 h 472"/>
                <a:gd name="T78" fmla="*/ 193 w 464"/>
                <a:gd name="T79" fmla="*/ 4 h 472"/>
                <a:gd name="T80" fmla="*/ 229 w 464"/>
                <a:gd name="T81" fmla="*/ 0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64" h="472">
                  <a:moveTo>
                    <a:pt x="229" y="0"/>
                  </a:moveTo>
                  <a:lnTo>
                    <a:pt x="268" y="4"/>
                  </a:lnTo>
                  <a:lnTo>
                    <a:pt x="305" y="13"/>
                  </a:lnTo>
                  <a:lnTo>
                    <a:pt x="338" y="27"/>
                  </a:lnTo>
                  <a:lnTo>
                    <a:pt x="368" y="47"/>
                  </a:lnTo>
                  <a:lnTo>
                    <a:pt x="396" y="70"/>
                  </a:lnTo>
                  <a:lnTo>
                    <a:pt x="420" y="98"/>
                  </a:lnTo>
                  <a:lnTo>
                    <a:pt x="439" y="129"/>
                  </a:lnTo>
                  <a:lnTo>
                    <a:pt x="453" y="164"/>
                  </a:lnTo>
                  <a:lnTo>
                    <a:pt x="461" y="200"/>
                  </a:lnTo>
                  <a:lnTo>
                    <a:pt x="464" y="239"/>
                  </a:lnTo>
                  <a:lnTo>
                    <a:pt x="461" y="276"/>
                  </a:lnTo>
                  <a:lnTo>
                    <a:pt x="453" y="312"/>
                  </a:lnTo>
                  <a:lnTo>
                    <a:pt x="439" y="345"/>
                  </a:lnTo>
                  <a:lnTo>
                    <a:pt x="420" y="377"/>
                  </a:lnTo>
                  <a:lnTo>
                    <a:pt x="396" y="404"/>
                  </a:lnTo>
                  <a:lnTo>
                    <a:pt x="368" y="428"/>
                  </a:lnTo>
                  <a:lnTo>
                    <a:pt x="338" y="447"/>
                  </a:lnTo>
                  <a:lnTo>
                    <a:pt x="305" y="460"/>
                  </a:lnTo>
                  <a:lnTo>
                    <a:pt x="268" y="469"/>
                  </a:lnTo>
                  <a:lnTo>
                    <a:pt x="229" y="472"/>
                  </a:lnTo>
                  <a:lnTo>
                    <a:pt x="193" y="469"/>
                  </a:lnTo>
                  <a:lnTo>
                    <a:pt x="157" y="460"/>
                  </a:lnTo>
                  <a:lnTo>
                    <a:pt x="124" y="447"/>
                  </a:lnTo>
                  <a:lnTo>
                    <a:pt x="94" y="428"/>
                  </a:lnTo>
                  <a:lnTo>
                    <a:pt x="67" y="404"/>
                  </a:lnTo>
                  <a:lnTo>
                    <a:pt x="43" y="377"/>
                  </a:lnTo>
                  <a:lnTo>
                    <a:pt x="26" y="345"/>
                  </a:lnTo>
                  <a:lnTo>
                    <a:pt x="11" y="312"/>
                  </a:lnTo>
                  <a:lnTo>
                    <a:pt x="2" y="276"/>
                  </a:lnTo>
                  <a:lnTo>
                    <a:pt x="0" y="239"/>
                  </a:lnTo>
                  <a:lnTo>
                    <a:pt x="2" y="200"/>
                  </a:lnTo>
                  <a:lnTo>
                    <a:pt x="11" y="164"/>
                  </a:lnTo>
                  <a:lnTo>
                    <a:pt x="26" y="129"/>
                  </a:lnTo>
                  <a:lnTo>
                    <a:pt x="43" y="98"/>
                  </a:lnTo>
                  <a:lnTo>
                    <a:pt x="67" y="70"/>
                  </a:lnTo>
                  <a:lnTo>
                    <a:pt x="94" y="47"/>
                  </a:lnTo>
                  <a:lnTo>
                    <a:pt x="124" y="27"/>
                  </a:lnTo>
                  <a:lnTo>
                    <a:pt x="157" y="13"/>
                  </a:lnTo>
                  <a:lnTo>
                    <a:pt x="193" y="4"/>
                  </a:lnTo>
                  <a:lnTo>
                    <a:pt x="229" y="0"/>
                  </a:lnTo>
                  <a:close/>
                </a:path>
              </a:pathLst>
            </a:custGeom>
            <a:solidFill>
              <a:srgbClr val="5098AC"/>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Verdana" pitchFamily="34" charset="0"/>
                  <a:ea typeface="+mn-ea"/>
                  <a:cs typeface="Arial" charset="0"/>
                </a:defRPr>
              </a:lvl1pPr>
              <a:lvl2pPr marL="457200" algn="l" rtl="0" fontAlgn="base">
                <a:spcBef>
                  <a:spcPct val="0"/>
                </a:spcBef>
                <a:spcAft>
                  <a:spcPct val="0"/>
                </a:spcAft>
                <a:defRPr kern="1200">
                  <a:solidFill>
                    <a:schemeClr val="tx1"/>
                  </a:solidFill>
                  <a:latin typeface="Verdana" pitchFamily="34" charset="0"/>
                  <a:ea typeface="+mn-ea"/>
                  <a:cs typeface="Arial" charset="0"/>
                </a:defRPr>
              </a:lvl2pPr>
              <a:lvl3pPr marL="914400" algn="l" rtl="0" fontAlgn="base">
                <a:spcBef>
                  <a:spcPct val="0"/>
                </a:spcBef>
                <a:spcAft>
                  <a:spcPct val="0"/>
                </a:spcAft>
                <a:defRPr kern="1200">
                  <a:solidFill>
                    <a:schemeClr val="tx1"/>
                  </a:solidFill>
                  <a:latin typeface="Verdana" pitchFamily="34" charset="0"/>
                  <a:ea typeface="+mn-ea"/>
                  <a:cs typeface="Arial" charset="0"/>
                </a:defRPr>
              </a:lvl3pPr>
              <a:lvl4pPr marL="1371600" algn="l" rtl="0" fontAlgn="base">
                <a:spcBef>
                  <a:spcPct val="0"/>
                </a:spcBef>
                <a:spcAft>
                  <a:spcPct val="0"/>
                </a:spcAft>
                <a:defRPr kern="1200">
                  <a:solidFill>
                    <a:schemeClr val="tx1"/>
                  </a:solidFill>
                  <a:latin typeface="Verdana" pitchFamily="34" charset="0"/>
                  <a:ea typeface="+mn-ea"/>
                  <a:cs typeface="Arial" charset="0"/>
                </a:defRPr>
              </a:lvl4pPr>
              <a:lvl5pPr marL="1828800" algn="l" rtl="0" fontAlgn="base">
                <a:spcBef>
                  <a:spcPct val="0"/>
                </a:spcBef>
                <a:spcAft>
                  <a:spcPct val="0"/>
                </a:spcAft>
                <a:defRPr kern="1200">
                  <a:solidFill>
                    <a:schemeClr val="tx1"/>
                  </a:solidFill>
                  <a:latin typeface="Verdana" pitchFamily="34" charset="0"/>
                  <a:ea typeface="+mn-ea"/>
                  <a:cs typeface="Arial" charset="0"/>
                </a:defRPr>
              </a:lvl5pPr>
              <a:lvl6pPr marL="2286000" algn="l" defTabSz="914400" rtl="0" eaLnBrk="1" latinLnBrk="0" hangingPunct="1">
                <a:defRPr kern="1200">
                  <a:solidFill>
                    <a:schemeClr val="tx1"/>
                  </a:solidFill>
                  <a:latin typeface="Verdana" pitchFamily="34" charset="0"/>
                  <a:ea typeface="+mn-ea"/>
                  <a:cs typeface="Arial" charset="0"/>
                </a:defRPr>
              </a:lvl6pPr>
              <a:lvl7pPr marL="2743200" algn="l" defTabSz="914400" rtl="0" eaLnBrk="1" latinLnBrk="0" hangingPunct="1">
                <a:defRPr kern="1200">
                  <a:solidFill>
                    <a:schemeClr val="tx1"/>
                  </a:solidFill>
                  <a:latin typeface="Verdana" pitchFamily="34" charset="0"/>
                  <a:ea typeface="+mn-ea"/>
                  <a:cs typeface="Arial" charset="0"/>
                </a:defRPr>
              </a:lvl7pPr>
              <a:lvl8pPr marL="3200400" algn="l" defTabSz="914400" rtl="0" eaLnBrk="1" latinLnBrk="0" hangingPunct="1">
                <a:defRPr kern="1200">
                  <a:solidFill>
                    <a:schemeClr val="tx1"/>
                  </a:solidFill>
                  <a:latin typeface="Verdana" pitchFamily="34" charset="0"/>
                  <a:ea typeface="+mn-ea"/>
                  <a:cs typeface="Arial" charset="0"/>
                </a:defRPr>
              </a:lvl8pPr>
              <a:lvl9pPr marL="3657600" algn="l" defTabSz="914400" rtl="0" eaLnBrk="1" latinLnBrk="0" hangingPunct="1">
                <a:defRPr kern="1200">
                  <a:solidFill>
                    <a:schemeClr val="tx1"/>
                  </a:solidFill>
                  <a:latin typeface="Verdana" pitchFamily="34" charset="0"/>
                  <a:ea typeface="+mn-ea"/>
                  <a:cs typeface="Arial" charset="0"/>
                </a:defRPr>
              </a:lvl9pPr>
            </a:lstStyle>
            <a:p>
              <a:endParaRPr lang="en-US"/>
            </a:p>
          </p:txBody>
        </p:sp>
      </p:grpSp>
      <p:sp>
        <p:nvSpPr>
          <p:cNvPr id="2" name="Content Placeholder 1"/>
          <p:cNvSpPr>
            <a:spLocks noGrp="1"/>
          </p:cNvSpPr>
          <p:nvPr>
            <p:ph idx="1"/>
          </p:nvPr>
        </p:nvSpPr>
        <p:spPr>
          <a:xfrm>
            <a:off x="614879" y="1828800"/>
            <a:ext cx="8077199" cy="4114800"/>
          </a:xfrm>
          <a:noFill/>
          <a:ln>
            <a:noFill/>
          </a:ln>
        </p:spPr>
        <p:txBody>
          <a:bodyPr anchor="t" anchorCtr="1"/>
          <a:lstStyle/>
          <a:p>
            <a:pPr marL="0" indent="0">
              <a:spcBef>
                <a:spcPts val="0"/>
              </a:spcBef>
              <a:buNone/>
            </a:pPr>
            <a:r>
              <a:rPr lang="en-US" sz="1600" dirty="0"/>
              <a:t>Thank you for your support and commitment to providing financial education within our communities!  To demonstrate our impact with the work you do, we are collecting volunteer and educator feedback.</a:t>
            </a:r>
          </a:p>
          <a:p>
            <a:pPr marL="0" indent="0">
              <a:spcBef>
                <a:spcPts val="0"/>
              </a:spcBef>
              <a:buNone/>
            </a:pPr>
            <a:endParaRPr lang="en-US" sz="1600" dirty="0"/>
          </a:p>
          <a:p>
            <a:pPr marL="0" indent="0">
              <a:spcBef>
                <a:spcPts val="0"/>
              </a:spcBef>
              <a:buNone/>
            </a:pPr>
            <a:r>
              <a:rPr lang="en-US" sz="1600" dirty="0"/>
              <a:t>Please go to the following page to enter feedback - </a:t>
            </a:r>
            <a:r>
              <a:rPr lang="en-US" sz="1600" dirty="0">
                <a:hlinkClick r:id="rId4"/>
              </a:rPr>
              <a:t>https://handsonbanking.org/volunteerfeedback/</a:t>
            </a:r>
            <a:r>
              <a:rPr lang="en-US" sz="1600" dirty="0"/>
              <a:t>.</a:t>
            </a:r>
          </a:p>
          <a:p>
            <a:pPr marL="0" indent="0">
              <a:spcBef>
                <a:spcPts val="0"/>
              </a:spcBef>
              <a:buNone/>
            </a:pPr>
            <a:endParaRPr lang="en-US" sz="1600" dirty="0"/>
          </a:p>
          <a:p>
            <a:pPr marL="0" indent="0">
              <a:spcBef>
                <a:spcPts val="0"/>
              </a:spcBef>
              <a:buNone/>
            </a:pPr>
            <a:r>
              <a:rPr lang="en-US" sz="1600" dirty="0"/>
              <a:t>Please have your participants go to the following webpage to submit their feedback - </a:t>
            </a:r>
            <a:r>
              <a:rPr lang="en-US" sz="1600" dirty="0">
                <a:hlinkClick r:id="rId5"/>
              </a:rPr>
              <a:t>https://handsonbanking.org/participant-survey/</a:t>
            </a:r>
            <a:r>
              <a:rPr lang="en-US" sz="1600" dirty="0"/>
              <a:t>.  </a:t>
            </a:r>
          </a:p>
          <a:p>
            <a:pPr marL="0" indent="0">
              <a:spcBef>
                <a:spcPts val="0"/>
              </a:spcBef>
              <a:buNone/>
            </a:pPr>
            <a:endParaRPr lang="en-US" sz="1600" dirty="0"/>
          </a:p>
          <a:p>
            <a:pPr marL="0" indent="0">
              <a:spcBef>
                <a:spcPts val="0"/>
              </a:spcBef>
              <a:buNone/>
            </a:pPr>
            <a:r>
              <a:rPr lang="en-US" sz="1600" dirty="0"/>
              <a:t>The evaluation does not contain any personal information for participants or you. The evaluation will help us understand participants’ knowledge and confidence about money management topics and will help us better demonstrate the impact of our efforts. </a:t>
            </a:r>
          </a:p>
        </p:txBody>
      </p:sp>
    </p:spTree>
    <p:custDataLst>
      <p:tags r:id="rId1"/>
    </p:custDataLst>
    <p:extLst>
      <p:ext uri="{BB962C8B-B14F-4D97-AF65-F5344CB8AC3E}">
        <p14:creationId xmlns:p14="http://schemas.microsoft.com/office/powerpoint/2010/main" val="1374689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noGrp="1"/>
          </p:cNvSpPr>
          <p:nvPr>
            <p:ph type="title" idx="4294967295"/>
          </p:nvPr>
        </p:nvSpPr>
        <p:spPr bwMode="auto">
          <a:xfrm>
            <a:off x="550863" y="258763"/>
            <a:ext cx="8043862" cy="1009650"/>
          </a:xfrm>
          <a:prstGeom prst="rect">
            <a:avLst/>
          </a:prstGeom>
          <a:noFill/>
          <a:ln w="9525">
            <a:noFill/>
            <a:prstDash/>
            <a:miter lim="800000"/>
            <a:headEnd/>
            <a:tailEn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rtl="0" eaLnBrk="1" fontAlgn="base" hangingPunct="1">
              <a:lnSpc>
                <a:spcPct val="105000"/>
              </a:lnSpc>
              <a:spcBef>
                <a:spcPct val="0"/>
              </a:spcBef>
              <a:spcAft>
                <a:spcPct val="0"/>
              </a:spcAft>
              <a:defRPr sz="3200" b="0" spc="-100" baseline="0">
                <a:solidFill>
                  <a:schemeClr val="tx2"/>
                </a:solidFill>
                <a:latin typeface="Century Gothic" panose="020B0502020202020204" pitchFamily="34" charset="0"/>
                <a:ea typeface="MS PGothic"/>
                <a:cs typeface="Century Gothic" panose="020B0502020202020204" pitchFamily="34" charset="0"/>
              </a:defRPr>
            </a:lvl1pPr>
            <a:lvl2pPr algn="l" rtl="0" eaLnBrk="1" fontAlgn="base" hangingPunct="1">
              <a:lnSpc>
                <a:spcPct val="105000"/>
              </a:lnSpc>
              <a:spcBef>
                <a:spcPct val="0"/>
              </a:spcBef>
              <a:spcAft>
                <a:spcPct val="0"/>
              </a:spcAft>
              <a:defRPr sz="3200">
                <a:solidFill>
                  <a:schemeClr val="tx2"/>
                </a:solidFill>
                <a:latin typeface="Georgia" pitchFamily="18" charset="0"/>
                <a:ea typeface="MS PGothic"/>
                <a:cs typeface="MS PGothic"/>
              </a:defRPr>
            </a:lvl2pPr>
            <a:lvl3pPr algn="l" rtl="0" eaLnBrk="1" fontAlgn="base" hangingPunct="1">
              <a:lnSpc>
                <a:spcPct val="105000"/>
              </a:lnSpc>
              <a:spcBef>
                <a:spcPct val="0"/>
              </a:spcBef>
              <a:spcAft>
                <a:spcPct val="0"/>
              </a:spcAft>
              <a:defRPr sz="3200">
                <a:solidFill>
                  <a:schemeClr val="tx2"/>
                </a:solidFill>
                <a:latin typeface="Georgia" pitchFamily="18" charset="0"/>
                <a:ea typeface="MS PGothic"/>
                <a:cs typeface="MS PGothic"/>
              </a:defRPr>
            </a:lvl3pPr>
            <a:lvl4pPr algn="l" rtl="0" eaLnBrk="1" fontAlgn="base" hangingPunct="1">
              <a:lnSpc>
                <a:spcPct val="105000"/>
              </a:lnSpc>
              <a:spcBef>
                <a:spcPct val="0"/>
              </a:spcBef>
              <a:spcAft>
                <a:spcPct val="0"/>
              </a:spcAft>
              <a:defRPr sz="3200">
                <a:solidFill>
                  <a:schemeClr val="tx2"/>
                </a:solidFill>
                <a:latin typeface="Georgia" pitchFamily="18" charset="0"/>
                <a:ea typeface="MS PGothic"/>
                <a:cs typeface="MS PGothic"/>
              </a:defRPr>
            </a:lvl4pPr>
            <a:lvl5pPr algn="l" rtl="0" eaLnBrk="1" fontAlgn="base" hangingPunct="1">
              <a:lnSpc>
                <a:spcPct val="105000"/>
              </a:lnSpc>
              <a:spcBef>
                <a:spcPct val="0"/>
              </a:spcBef>
              <a:spcAft>
                <a:spcPct val="0"/>
              </a:spcAft>
              <a:defRPr sz="3200">
                <a:solidFill>
                  <a:schemeClr val="tx2"/>
                </a:solidFill>
                <a:latin typeface="Georgia" pitchFamily="18" charset="0"/>
                <a:ea typeface="MS PGothic"/>
                <a:cs typeface="MS PGothic"/>
              </a:defRPr>
            </a:lvl5pPr>
            <a:lvl6pPr marL="457200" algn="l" rtl="0" eaLnBrk="1" fontAlgn="base" hangingPunct="1">
              <a:lnSpc>
                <a:spcPct val="105000"/>
              </a:lnSpc>
              <a:spcBef>
                <a:spcPct val="0"/>
              </a:spcBef>
              <a:spcAft>
                <a:spcPct val="0"/>
              </a:spcAft>
              <a:defRPr sz="3200">
                <a:solidFill>
                  <a:schemeClr val="tx2"/>
                </a:solidFill>
                <a:latin typeface="Georgia" pitchFamily="18" charset="0"/>
                <a:ea typeface="ＭＳ Ｐゴシック" pitchFamily="34" charset="-128"/>
              </a:defRPr>
            </a:lvl6pPr>
            <a:lvl7pPr marL="914400" algn="l" rtl="0" eaLnBrk="1" fontAlgn="base" hangingPunct="1">
              <a:lnSpc>
                <a:spcPct val="105000"/>
              </a:lnSpc>
              <a:spcBef>
                <a:spcPct val="0"/>
              </a:spcBef>
              <a:spcAft>
                <a:spcPct val="0"/>
              </a:spcAft>
              <a:defRPr sz="3200">
                <a:solidFill>
                  <a:schemeClr val="tx2"/>
                </a:solidFill>
                <a:latin typeface="Georgia" pitchFamily="18" charset="0"/>
                <a:ea typeface="ＭＳ Ｐゴシック" pitchFamily="34" charset="-128"/>
              </a:defRPr>
            </a:lvl7pPr>
            <a:lvl8pPr marL="1371600" algn="l" rtl="0" eaLnBrk="1" fontAlgn="base" hangingPunct="1">
              <a:lnSpc>
                <a:spcPct val="105000"/>
              </a:lnSpc>
              <a:spcBef>
                <a:spcPct val="0"/>
              </a:spcBef>
              <a:spcAft>
                <a:spcPct val="0"/>
              </a:spcAft>
              <a:defRPr sz="3200">
                <a:solidFill>
                  <a:schemeClr val="tx2"/>
                </a:solidFill>
                <a:latin typeface="Georgia" pitchFamily="18" charset="0"/>
                <a:ea typeface="ＭＳ Ｐゴシック" pitchFamily="34" charset="-128"/>
              </a:defRPr>
            </a:lvl8pPr>
            <a:lvl9pPr marL="1828800" algn="l" rtl="0" eaLnBrk="1" fontAlgn="base" hangingPunct="1">
              <a:lnSpc>
                <a:spcPct val="105000"/>
              </a:lnSpc>
              <a:spcBef>
                <a:spcPct val="0"/>
              </a:spcBef>
              <a:spcAft>
                <a:spcPct val="0"/>
              </a:spcAft>
              <a:defRPr sz="3200">
                <a:solidFill>
                  <a:schemeClr val="tx2"/>
                </a:solidFill>
                <a:latin typeface="Georgia" pitchFamily="18" charset="0"/>
                <a:ea typeface="ＭＳ Ｐゴシック" pitchFamily="34" charset="-128"/>
              </a:defRPr>
            </a:lvl9pPr>
          </a:lstStyle>
          <a:p>
            <a:pPr marL="0" marR="0" lvl="0" indent="0" algn="l" defTabSz="914400" rtl="0" eaLnBrk="1" fontAlgn="base" latinLnBrk="0" hangingPunct="1">
              <a:lnSpc>
                <a:spcPct val="105000"/>
              </a:lnSpc>
              <a:spcBef>
                <a:spcPct val="0"/>
              </a:spcBef>
              <a:spcAft>
                <a:spcPct val="0"/>
              </a:spcAft>
              <a:buClrTx/>
              <a:buSzTx/>
              <a:buFontTx/>
              <a:buNone/>
              <a:tabLst/>
              <a:defRPr/>
            </a:pPr>
            <a:r>
              <a:rPr kumimoji="0" lang="en-US" sz="3200" b="0" i="0" u="none" strike="noStrike" kern="0" cap="none" spc="-100" normalizeH="0" baseline="0" noProof="0" dirty="0">
                <a:ln>
                  <a:noFill/>
                </a:ln>
                <a:solidFill>
                  <a:schemeClr val="tx2"/>
                </a:solidFill>
                <a:effectLst/>
                <a:uLnTx/>
                <a:uFillTx/>
                <a:latin typeface="Century Gothic" panose="020B0502020202020204" pitchFamily="34" charset="0"/>
                <a:ea typeface="MS PGothic"/>
                <a:cs typeface="Century Gothic" panose="020B0502020202020204" pitchFamily="34" charset="0"/>
              </a:rPr>
              <a:t>Credit – Keeping Promises</a:t>
            </a:r>
          </a:p>
        </p:txBody>
      </p:sp>
      <p:sp>
        <p:nvSpPr>
          <p:cNvPr id="1488902" name="Rectangle 6"/>
          <p:cNvSpPr>
            <a:spLocks noGrp="1" noChangeArrowheads="1"/>
          </p:cNvSpPr>
          <p:nvPr>
            <p:ph idx="1"/>
          </p:nvPr>
        </p:nvSpPr>
        <p:spPr>
          <a:xfrm>
            <a:off x="435429" y="1773466"/>
            <a:ext cx="8255000" cy="1814286"/>
          </a:xfrm>
        </p:spPr>
        <p:txBody>
          <a:bodyPr>
            <a:normAutofit fontScale="92500" lnSpcReduction="20000"/>
          </a:bodyPr>
          <a:lstStyle/>
          <a:p>
            <a:pPr>
              <a:lnSpc>
                <a:spcPct val="110000"/>
              </a:lnSpc>
              <a:spcBef>
                <a:spcPts val="600"/>
              </a:spcBef>
              <a:spcAft>
                <a:spcPts val="600"/>
              </a:spcAft>
            </a:pPr>
            <a:r>
              <a:rPr lang="en-US" dirty="0"/>
              <a:t>Have you ever borrowed money from someone?</a:t>
            </a:r>
          </a:p>
          <a:p>
            <a:pPr>
              <a:lnSpc>
                <a:spcPct val="110000"/>
              </a:lnSpc>
              <a:spcBef>
                <a:spcPts val="600"/>
              </a:spcBef>
              <a:spcAft>
                <a:spcPts val="600"/>
              </a:spcAft>
            </a:pPr>
            <a:r>
              <a:rPr lang="en-US" dirty="0"/>
              <a:t>What kind of agreement did you make with them about paying the money back?</a:t>
            </a:r>
          </a:p>
          <a:p>
            <a:pPr>
              <a:lnSpc>
                <a:spcPct val="110000"/>
              </a:lnSpc>
              <a:spcBef>
                <a:spcPts val="600"/>
              </a:spcBef>
              <a:spcAft>
                <a:spcPts val="600"/>
              </a:spcAft>
            </a:pPr>
            <a:r>
              <a:rPr lang="en-US" dirty="0"/>
              <a:t>Has anyone ever borrowed money from you and didn’t pay you back? </a:t>
            </a:r>
          </a:p>
        </p:txBody>
      </p:sp>
      <p:pic>
        <p:nvPicPr>
          <p:cNvPr id="2" name="Picture 1" descr="icon of a credit score dial"/>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0208" y="3587752"/>
            <a:ext cx="4363584" cy="2893746"/>
          </a:xfrm>
          <a:prstGeom prst="rect">
            <a:avLst/>
          </a:prstGeom>
        </p:spPr>
      </p:pic>
    </p:spTree>
    <p:custDataLst>
      <p:tags r:id="rId1"/>
    </p:custDataLst>
    <p:extLst>
      <p:ext uri="{BB962C8B-B14F-4D97-AF65-F5344CB8AC3E}">
        <p14:creationId xmlns:p14="http://schemas.microsoft.com/office/powerpoint/2010/main" val="2317532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88902">
                                            <p:txEl>
                                              <p:pRg st="0" end="0"/>
                                            </p:txEl>
                                          </p:spTgt>
                                        </p:tgtEl>
                                        <p:attrNameLst>
                                          <p:attrName>style.visibility</p:attrName>
                                        </p:attrNameLst>
                                      </p:cBhvr>
                                      <p:to>
                                        <p:strVal val="visible"/>
                                      </p:to>
                                    </p:set>
                                    <p:anim calcmode="lin" valueType="num">
                                      <p:cBhvr additive="base">
                                        <p:cTn id="25" dur="1500" fill="hold"/>
                                        <p:tgtEl>
                                          <p:spTgt spid="1488902">
                                            <p:txEl>
                                              <p:pRg st="0" end="0"/>
                                            </p:txEl>
                                          </p:spTgt>
                                        </p:tgtEl>
                                        <p:attrNameLst>
                                          <p:attrName>ppt_x</p:attrName>
                                        </p:attrNameLst>
                                      </p:cBhvr>
                                      <p:tavLst>
                                        <p:tav tm="0">
                                          <p:val>
                                            <p:strVal val="0-#ppt_w/2"/>
                                          </p:val>
                                        </p:tav>
                                        <p:tav tm="100000">
                                          <p:val>
                                            <p:strVal val="#ppt_x"/>
                                          </p:val>
                                        </p:tav>
                                      </p:tavLst>
                                    </p:anim>
                                    <p:anim calcmode="lin" valueType="num">
                                      <p:cBhvr additive="base">
                                        <p:cTn id="26" dur="1500" fill="hold"/>
                                        <p:tgtEl>
                                          <p:spTgt spid="148890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88902">
                                            <p:txEl>
                                              <p:pRg st="1" end="1"/>
                                            </p:txEl>
                                          </p:spTgt>
                                        </p:tgtEl>
                                        <p:attrNameLst>
                                          <p:attrName>style.visibility</p:attrName>
                                        </p:attrNameLst>
                                      </p:cBhvr>
                                      <p:to>
                                        <p:strVal val="visible"/>
                                      </p:to>
                                    </p:set>
                                    <p:anim calcmode="lin" valueType="num">
                                      <p:cBhvr additive="base">
                                        <p:cTn id="31" dur="1500" fill="hold"/>
                                        <p:tgtEl>
                                          <p:spTgt spid="1488902">
                                            <p:txEl>
                                              <p:pRg st="1" end="1"/>
                                            </p:txEl>
                                          </p:spTgt>
                                        </p:tgtEl>
                                        <p:attrNameLst>
                                          <p:attrName>ppt_x</p:attrName>
                                        </p:attrNameLst>
                                      </p:cBhvr>
                                      <p:tavLst>
                                        <p:tav tm="0">
                                          <p:val>
                                            <p:strVal val="0-#ppt_w/2"/>
                                          </p:val>
                                        </p:tav>
                                        <p:tav tm="100000">
                                          <p:val>
                                            <p:strVal val="#ppt_x"/>
                                          </p:val>
                                        </p:tav>
                                      </p:tavLst>
                                    </p:anim>
                                    <p:anim calcmode="lin" valueType="num">
                                      <p:cBhvr additive="base">
                                        <p:cTn id="32" dur="1500" fill="hold"/>
                                        <p:tgtEl>
                                          <p:spTgt spid="148890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488902">
                                            <p:txEl>
                                              <p:pRg st="2" end="2"/>
                                            </p:txEl>
                                          </p:spTgt>
                                        </p:tgtEl>
                                        <p:attrNameLst>
                                          <p:attrName>style.visibility</p:attrName>
                                        </p:attrNameLst>
                                      </p:cBhvr>
                                      <p:to>
                                        <p:strVal val="visible"/>
                                      </p:to>
                                    </p:set>
                                    <p:anim calcmode="lin" valueType="num">
                                      <p:cBhvr additive="base">
                                        <p:cTn id="37" dur="1500" fill="hold"/>
                                        <p:tgtEl>
                                          <p:spTgt spid="1488902">
                                            <p:txEl>
                                              <p:pRg st="2" end="2"/>
                                            </p:txEl>
                                          </p:spTgt>
                                        </p:tgtEl>
                                        <p:attrNameLst>
                                          <p:attrName>ppt_x</p:attrName>
                                        </p:attrNameLst>
                                      </p:cBhvr>
                                      <p:tavLst>
                                        <p:tav tm="0">
                                          <p:val>
                                            <p:strVal val="0-#ppt_w/2"/>
                                          </p:val>
                                        </p:tav>
                                        <p:tav tm="100000">
                                          <p:val>
                                            <p:strVal val="#ppt_x"/>
                                          </p:val>
                                        </p:tav>
                                      </p:tavLst>
                                    </p:anim>
                                    <p:anim calcmode="lin" valueType="num">
                                      <p:cBhvr additive="base">
                                        <p:cTn id="38" dur="1500" fill="hold"/>
                                        <p:tgtEl>
                                          <p:spTgt spid="1488902">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8902"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Video - Credit</a:t>
            </a:r>
          </a:p>
        </p:txBody>
      </p:sp>
      <p:pic>
        <p:nvPicPr>
          <p:cNvPr id="4" name="Middle_CreditandYou_1_Intro1">
            <a:hlinkClick r:id="" action="ppaction://media"/>
            <a:extLst>
              <a:ext uri="{C183D7F6-B498-43B3-948B-1728B52AA6E4}">
                <adec:decorative xmlns:adec="http://schemas.microsoft.com/office/drawing/2017/decorative" val="1"/>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045381" y="2209800"/>
            <a:ext cx="7053237" cy="3306205"/>
          </a:xfrm>
          <a:prstGeom prst="rect">
            <a:avLst/>
          </a:prstGeom>
          <a:ln w="76200" cap="sq">
            <a:solidFill>
              <a:schemeClr val="tx2"/>
            </a:solidFill>
            <a:prstDash val="solid"/>
            <a:miter lim="800000"/>
          </a:ln>
          <a:effectLst>
            <a:outerShdw blurRad="50800" dist="38100" dir="2700000" algn="tl" rotWithShape="0">
              <a:srgbClr val="000000">
                <a:alpha val="43000"/>
              </a:srgbClr>
            </a:outerShdw>
          </a:effectLst>
        </p:spPr>
      </p:pic>
      <p:sp>
        <p:nvSpPr>
          <p:cNvPr id="13" name="Slide Number Placeholder 5"/>
          <p:cNvSpPr>
            <a:spLocks noGrp="1"/>
          </p:cNvSpPr>
          <p:nvPr>
            <p:ph type="sldNum" sz="quarter" idx="10"/>
          </p:nvPr>
        </p:nvSpPr>
        <p:spPr>
          <a:xfrm>
            <a:off x="8594725" y="6569075"/>
            <a:ext cx="365760" cy="288925"/>
          </a:xfrm>
        </p:spPr>
        <p:txBody>
          <a:bodyPr/>
          <a:lstStyle/>
          <a:p>
            <a:fld id="{9817CEA9-6386-4E0F-962A-05EAA27AC9B5}" type="slidenum">
              <a:rPr lang="en-US" altLang="en-US"/>
              <a:pPr/>
              <a:t>3</a:t>
            </a:fld>
            <a:endParaRPr lang="en-US" altLang="en-US" dirty="0"/>
          </a:p>
        </p:txBody>
      </p:sp>
    </p:spTree>
    <p:custDataLst>
      <p:tags r:id="rId1"/>
    </p:custDataLst>
    <p:extLst>
      <p:ext uri="{BB962C8B-B14F-4D97-AF65-F5344CB8AC3E}">
        <p14:creationId xmlns:p14="http://schemas.microsoft.com/office/powerpoint/2010/main" val="30317650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Credit</a:t>
            </a:r>
          </a:p>
        </p:txBody>
      </p:sp>
      <p:sp>
        <p:nvSpPr>
          <p:cNvPr id="3" name="Content Placeholder 2"/>
          <p:cNvSpPr>
            <a:spLocks noGrp="1"/>
          </p:cNvSpPr>
          <p:nvPr>
            <p:ph idx="1"/>
          </p:nvPr>
        </p:nvSpPr>
        <p:spPr>
          <a:xfrm>
            <a:off x="406703" y="1791053"/>
            <a:ext cx="8323942" cy="847389"/>
          </a:xfrm>
        </p:spPr>
        <p:txBody>
          <a:bodyPr>
            <a:normAutofit/>
          </a:bodyPr>
          <a:lstStyle/>
          <a:p>
            <a:pPr marL="0" indent="0" algn="ctr">
              <a:buNone/>
            </a:pPr>
            <a:r>
              <a:rPr lang="en-US" dirty="0"/>
              <a:t>Credit is the ability to borrow money from a lender with the promise to pay the money back, usually with interest.</a:t>
            </a:r>
          </a:p>
        </p:txBody>
      </p:sp>
      <p:sp>
        <p:nvSpPr>
          <p:cNvPr id="6" name="Content Placeholder 2">
            <a:extLst>
              <a:ext uri="{FF2B5EF4-FFF2-40B4-BE49-F238E27FC236}">
                <a16:creationId xmlns:a16="http://schemas.microsoft.com/office/drawing/2014/main" id="{4F502D05-AB8C-4824-A71D-B7C5BC2418E1}"/>
              </a:ext>
            </a:extLst>
          </p:cNvPr>
          <p:cNvSpPr txBox="1">
            <a:spLocks/>
          </p:cNvSpPr>
          <p:nvPr/>
        </p:nvSpPr>
        <p:spPr bwMode="auto">
          <a:xfrm>
            <a:off x="602949" y="2962964"/>
            <a:ext cx="7931451" cy="446314"/>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lvl1pPr marL="225425" indent="-225425" algn="l" rtl="0" eaLnBrk="1" fontAlgn="base" hangingPunct="1">
              <a:lnSpc>
                <a:spcPct val="100000"/>
              </a:lnSpc>
              <a:spcBef>
                <a:spcPts val="1000"/>
              </a:spcBef>
              <a:spcAft>
                <a:spcPct val="0"/>
              </a:spcAft>
              <a:buFont typeface="Arial"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69913" indent="-225425" algn="l" rtl="0" eaLnBrk="1" fontAlgn="base" hangingPunct="1">
              <a:lnSpc>
                <a:spcPct val="100000"/>
              </a:lnSpc>
              <a:spcBef>
                <a:spcPts val="1000"/>
              </a:spcBef>
              <a:spcAft>
                <a:spcPct val="0"/>
              </a:spcAft>
              <a:buFont typeface="Arial"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225425" algn="l" rtl="0" eaLnBrk="1" fontAlgn="base" hangingPunct="1">
              <a:lnSpc>
                <a:spcPct val="100000"/>
              </a:lnSpc>
              <a:spcBef>
                <a:spcPts val="1000"/>
              </a:spcBef>
              <a:spcAft>
                <a:spcPct val="0"/>
              </a:spcAft>
              <a:buFont typeface="Arial"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266825" indent="-233363" algn="l" rtl="0" eaLnBrk="1" fontAlgn="base" hangingPunct="1">
              <a:lnSpc>
                <a:spcPct val="100000"/>
              </a:lnSpc>
              <a:spcBef>
                <a:spcPts val="1000"/>
              </a:spcBef>
              <a:spcAft>
                <a:spcPct val="0"/>
              </a:spcAft>
              <a:buFont typeface="Arial" pitchFamily="34" charset="0"/>
              <a:buChar char="•"/>
              <a:defRPr sz="16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603375" indent="-225425" algn="l" rtl="0" eaLnBrk="1" fontAlgn="base" hangingPunct="1">
              <a:lnSpc>
                <a:spcPct val="100000"/>
              </a:lnSpc>
              <a:spcBef>
                <a:spcPts val="1000"/>
              </a:spcBef>
              <a:spcAft>
                <a:spcPct val="0"/>
              </a:spcAft>
              <a:buFont typeface="Arial" pitchFamily="34" charset="0"/>
              <a:buChar char="•"/>
              <a:defRPr sz="14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0113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6pPr>
            <a:lvl7pPr marL="24685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7pPr>
            <a:lvl8pPr marL="29257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8pPr>
            <a:lvl9pPr marL="33829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9pPr>
          </a:lstStyle>
          <a:p>
            <a:pPr marL="0" indent="0" algn="ctr">
              <a:buNone/>
            </a:pPr>
            <a:r>
              <a:rPr lang="en-US" kern="0" dirty="0"/>
              <a:t>Earning credit requires earning people’s trust.</a:t>
            </a:r>
          </a:p>
        </p:txBody>
      </p:sp>
      <p:pic>
        <p:nvPicPr>
          <p:cNvPr id="5" name="Picture 4" descr="kids outside playing" title="kids outside playi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56449" y="3733800"/>
            <a:ext cx="4631102" cy="2189189"/>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144874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Personal Responsibility</a:t>
            </a:r>
          </a:p>
        </p:txBody>
      </p:sp>
      <p:sp>
        <p:nvSpPr>
          <p:cNvPr id="3" name="Content Placeholder 2"/>
          <p:cNvSpPr>
            <a:spLocks noGrp="1"/>
          </p:cNvSpPr>
          <p:nvPr>
            <p:ph idx="1"/>
          </p:nvPr>
        </p:nvSpPr>
        <p:spPr>
          <a:xfrm>
            <a:off x="508000" y="1676400"/>
            <a:ext cx="8055428" cy="1734457"/>
          </a:xfrm>
        </p:spPr>
        <p:txBody>
          <a:bodyPr>
            <a:normAutofit/>
          </a:bodyPr>
          <a:lstStyle/>
          <a:p>
            <a:pPr>
              <a:spcAft>
                <a:spcPts val="600"/>
              </a:spcAft>
            </a:pPr>
            <a:r>
              <a:rPr lang="en-US" dirty="0"/>
              <a:t>Keep your promise to pay back the money you owe.</a:t>
            </a:r>
          </a:p>
          <a:p>
            <a:pPr>
              <a:spcAft>
                <a:spcPts val="600"/>
              </a:spcAft>
            </a:pPr>
            <a:r>
              <a:rPr lang="en-US" dirty="0"/>
              <a:t>Credit is a privilege.</a:t>
            </a:r>
          </a:p>
          <a:p>
            <a:pPr>
              <a:spcAft>
                <a:spcPts val="600"/>
              </a:spcAft>
            </a:pPr>
            <a:r>
              <a:rPr lang="en-US" dirty="0"/>
              <a:t>Credit can give you added flexibility to buy things.</a:t>
            </a:r>
          </a:p>
        </p:txBody>
      </p:sp>
      <p:pic>
        <p:nvPicPr>
          <p:cNvPr id="5" name="Picture 4" descr="girl smiling in classroom" title="girl smiling in classroom"/>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85143" y="3646715"/>
            <a:ext cx="3556000" cy="2378965"/>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87833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Credit Cards</a:t>
            </a:r>
          </a:p>
        </p:txBody>
      </p:sp>
      <p:sp>
        <p:nvSpPr>
          <p:cNvPr id="3" name="Content Placeholder 2"/>
          <p:cNvSpPr>
            <a:spLocks noGrp="1"/>
          </p:cNvSpPr>
          <p:nvPr>
            <p:ph idx="1"/>
          </p:nvPr>
        </p:nvSpPr>
        <p:spPr>
          <a:xfrm>
            <a:off x="436941" y="1542143"/>
            <a:ext cx="8157784" cy="1741714"/>
          </a:xfrm>
        </p:spPr>
        <p:txBody>
          <a:bodyPr>
            <a:normAutofit fontScale="92500"/>
          </a:bodyPr>
          <a:lstStyle/>
          <a:p>
            <a:r>
              <a:rPr lang="en-US" dirty="0"/>
              <a:t>Credit limit = maximum amount you can borrow</a:t>
            </a:r>
          </a:p>
          <a:p>
            <a:r>
              <a:rPr lang="en-US" dirty="0"/>
              <a:t>Minimum payment = least amount you can pay</a:t>
            </a:r>
          </a:p>
          <a:p>
            <a:r>
              <a:rPr lang="en-US" dirty="0"/>
              <a:t>Pay the money back all at once or in monthly payments.</a:t>
            </a:r>
          </a:p>
          <a:p>
            <a:r>
              <a:rPr lang="en-US" dirty="0"/>
              <a:t>If you pay it back over time, you have to pay interest.</a:t>
            </a:r>
          </a:p>
        </p:txBody>
      </p:sp>
      <p:pic>
        <p:nvPicPr>
          <p:cNvPr id="7" name="Picture 6" descr="girl smiling and sitting at a tabl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35729" y="3962400"/>
            <a:ext cx="3693053" cy="228600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43805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Loans</a:t>
            </a:r>
          </a:p>
        </p:txBody>
      </p:sp>
      <p:sp>
        <p:nvSpPr>
          <p:cNvPr id="3" name="Content Placeholder 2"/>
          <p:cNvSpPr>
            <a:spLocks noGrp="1"/>
          </p:cNvSpPr>
          <p:nvPr>
            <p:ph idx="1"/>
          </p:nvPr>
        </p:nvSpPr>
        <p:spPr>
          <a:xfrm>
            <a:off x="550863" y="1447800"/>
            <a:ext cx="8043862" cy="1524000"/>
          </a:xfrm>
        </p:spPr>
        <p:txBody>
          <a:bodyPr>
            <a:normAutofit/>
          </a:bodyPr>
          <a:lstStyle/>
          <a:p>
            <a:pPr marL="0" indent="0" algn="ctr">
              <a:spcAft>
                <a:spcPts val="600"/>
              </a:spcAft>
              <a:buNone/>
            </a:pPr>
            <a:r>
              <a:rPr lang="en-US" b="1" dirty="0"/>
              <a:t>Borrow all the money up front.</a:t>
            </a:r>
          </a:p>
          <a:p>
            <a:pPr marL="0" indent="0" algn="ctr">
              <a:spcAft>
                <a:spcPts val="600"/>
              </a:spcAft>
              <a:buNone/>
            </a:pPr>
            <a:r>
              <a:rPr lang="en-US" b="1" dirty="0"/>
              <a:t>Pay it back within a specific period of time.</a:t>
            </a:r>
          </a:p>
          <a:p>
            <a:pPr marL="0" indent="0" algn="ctr">
              <a:spcAft>
                <a:spcPts val="600"/>
              </a:spcAft>
              <a:buNone/>
            </a:pPr>
            <a:r>
              <a:rPr lang="en-US" b="1" dirty="0"/>
              <a:t>You have to pay interest.</a:t>
            </a:r>
          </a:p>
        </p:txBody>
      </p:sp>
      <p:pic>
        <p:nvPicPr>
          <p:cNvPr id="6" name="Picture 5" descr="school boy standing and smiling with backpack"/>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4903" y="3352800"/>
            <a:ext cx="4134194" cy="275544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4155967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Video – Loans</a:t>
            </a:r>
          </a:p>
        </p:txBody>
      </p:sp>
      <p:pic>
        <p:nvPicPr>
          <p:cNvPr id="2" name="Middle_CreditandYou_6_CreditandYou_Loans1">
            <a:hlinkClick r:id="" action="ppaction://media"/>
            <a:extLst>
              <a:ext uri="{FF2B5EF4-FFF2-40B4-BE49-F238E27FC236}">
                <a16:creationId xmlns:a16="http://schemas.microsoft.com/office/drawing/2014/main" id="{DC35DC02-0D14-4714-B633-FEF1696CBA8B}"/>
              </a:ext>
              <a:ext uri="{C183D7F6-B498-43B3-948B-1728B52AA6E4}">
                <adec:decorative xmlns:adec="http://schemas.microsoft.com/office/drawing/2017/decorative" val="1"/>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916970" y="2133600"/>
            <a:ext cx="7310059" cy="3426590"/>
          </a:xfrm>
          <a:prstGeom prst="rect">
            <a:avLst/>
          </a:prstGeom>
          <a:ln w="38100" cap="sq">
            <a:solidFill>
              <a:schemeClr val="tx2"/>
            </a:solidFill>
            <a:prstDash val="solid"/>
            <a:miter lim="800000"/>
          </a:ln>
          <a:effectLst>
            <a:outerShdw blurRad="50800" dist="38100" dir="2700000" algn="tl" rotWithShape="0">
              <a:srgbClr val="000000">
                <a:alpha val="43000"/>
              </a:srgbClr>
            </a:outerShdw>
          </a:effectLst>
        </p:spPr>
      </p:pic>
      <p:sp>
        <p:nvSpPr>
          <p:cNvPr id="13" name="Slide Number Placeholder 5"/>
          <p:cNvSpPr>
            <a:spLocks noGrp="1"/>
          </p:cNvSpPr>
          <p:nvPr>
            <p:ph type="sldNum" sz="quarter" idx="10"/>
          </p:nvPr>
        </p:nvSpPr>
        <p:spPr>
          <a:xfrm>
            <a:off x="8594725" y="6569075"/>
            <a:ext cx="365760" cy="288925"/>
          </a:xfrm>
        </p:spPr>
        <p:txBody>
          <a:bodyPr/>
          <a:lstStyle/>
          <a:p>
            <a:fld id="{9817CEA9-6386-4E0F-962A-05EAA27AC9B5}" type="slidenum">
              <a:rPr lang="en-US" altLang="en-US"/>
              <a:pPr/>
              <a:t>8</a:t>
            </a:fld>
            <a:endParaRPr lang="en-US" altLang="en-US" dirty="0"/>
          </a:p>
        </p:txBody>
      </p:sp>
    </p:spTree>
    <p:custDataLst>
      <p:tags r:id="rId1"/>
    </p:custDataLst>
    <p:extLst>
      <p:ext uri="{BB962C8B-B14F-4D97-AF65-F5344CB8AC3E}">
        <p14:creationId xmlns:p14="http://schemas.microsoft.com/office/powerpoint/2010/main" val="4195644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6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Credit History</a:t>
            </a:r>
          </a:p>
        </p:txBody>
      </p:sp>
      <p:sp>
        <p:nvSpPr>
          <p:cNvPr id="38915" name="Content Placeholder 2"/>
          <p:cNvSpPr>
            <a:spLocks noGrp="1"/>
          </p:cNvSpPr>
          <p:nvPr>
            <p:ph sz="half" idx="1"/>
          </p:nvPr>
        </p:nvSpPr>
        <p:spPr>
          <a:xfrm>
            <a:off x="395785" y="1846522"/>
            <a:ext cx="6694253" cy="718110"/>
          </a:xfrm>
        </p:spPr>
        <p:txBody>
          <a:bodyPr/>
          <a:lstStyle/>
          <a:p>
            <a:pPr marL="0" indent="0">
              <a:buNone/>
            </a:pPr>
            <a:r>
              <a:rPr lang="en-US" sz="2000" dirty="0"/>
              <a:t>Lenders find credit history and scores from the following credit agencies:</a:t>
            </a:r>
          </a:p>
        </p:txBody>
      </p:sp>
      <p:sp>
        <p:nvSpPr>
          <p:cNvPr id="11" name="TextBox 10">
            <a:extLst>
              <a:ext uri="{FF2B5EF4-FFF2-40B4-BE49-F238E27FC236}">
                <a16:creationId xmlns:a16="http://schemas.microsoft.com/office/drawing/2014/main" id="{34D5B1D0-CF57-499D-B53C-645235943D44}"/>
              </a:ext>
            </a:extLst>
          </p:cNvPr>
          <p:cNvSpPr txBox="1"/>
          <p:nvPr/>
        </p:nvSpPr>
        <p:spPr>
          <a:xfrm>
            <a:off x="161431" y="2669998"/>
            <a:ext cx="1591322" cy="400110"/>
          </a:xfrm>
          <a:prstGeom prst="rect">
            <a:avLst/>
          </a:prstGeom>
          <a:noFill/>
        </p:spPr>
        <p:txBody>
          <a:bodyPr wrap="square">
            <a:spAutoFit/>
          </a:bodyPr>
          <a:lstStyle/>
          <a:p>
            <a:pPr marL="91440" lvl="1" algn="ctr"/>
            <a:r>
              <a:rPr lang="en-US" sz="2000" b="1" dirty="0">
                <a:solidFill>
                  <a:schemeClr val="tx2"/>
                </a:solidFill>
                <a:latin typeface="Open Sans" panose="020B0606030504020204" pitchFamily="34" charset="0"/>
                <a:ea typeface="Open Sans" panose="020B0606030504020204" pitchFamily="34" charset="0"/>
                <a:cs typeface="Open Sans" panose="020B0606030504020204" pitchFamily="34" charset="0"/>
              </a:rPr>
              <a:t>EQUIFAX</a:t>
            </a:r>
          </a:p>
        </p:txBody>
      </p:sp>
      <p:sp>
        <p:nvSpPr>
          <p:cNvPr id="12" name="TextBox 11">
            <a:extLst>
              <a:ext uri="{FF2B5EF4-FFF2-40B4-BE49-F238E27FC236}">
                <a16:creationId xmlns:a16="http://schemas.microsoft.com/office/drawing/2014/main" id="{00C19162-AF27-4B90-B6E1-E4AADB485B53}"/>
              </a:ext>
            </a:extLst>
          </p:cNvPr>
          <p:cNvSpPr txBox="1"/>
          <p:nvPr/>
        </p:nvSpPr>
        <p:spPr>
          <a:xfrm>
            <a:off x="1665764" y="2669998"/>
            <a:ext cx="2141818" cy="400110"/>
          </a:xfrm>
          <a:prstGeom prst="rect">
            <a:avLst/>
          </a:prstGeom>
          <a:noFill/>
        </p:spPr>
        <p:txBody>
          <a:bodyPr wrap="square">
            <a:spAutoFit/>
          </a:bodyPr>
          <a:lstStyle/>
          <a:p>
            <a:pPr marL="91440" lvl="1" algn="ctr"/>
            <a:r>
              <a:rPr lang="en-US" sz="2000" b="1" dirty="0">
                <a:solidFill>
                  <a:schemeClr val="tx2"/>
                </a:solidFill>
                <a:latin typeface="Open Sans" panose="020B0606030504020204" pitchFamily="34" charset="0"/>
                <a:ea typeface="Open Sans" panose="020B0606030504020204" pitchFamily="34" charset="0"/>
                <a:cs typeface="Open Sans" panose="020B0606030504020204" pitchFamily="34" charset="0"/>
              </a:rPr>
              <a:t>TRANSUNION</a:t>
            </a:r>
          </a:p>
        </p:txBody>
      </p:sp>
      <p:sp>
        <p:nvSpPr>
          <p:cNvPr id="13" name="TextBox 12">
            <a:extLst>
              <a:ext uri="{FF2B5EF4-FFF2-40B4-BE49-F238E27FC236}">
                <a16:creationId xmlns:a16="http://schemas.microsoft.com/office/drawing/2014/main" id="{4F8D2538-3FC2-4054-9366-143F169172DA}"/>
              </a:ext>
            </a:extLst>
          </p:cNvPr>
          <p:cNvSpPr txBox="1"/>
          <p:nvPr/>
        </p:nvSpPr>
        <p:spPr>
          <a:xfrm>
            <a:off x="3720593" y="2669998"/>
            <a:ext cx="1853825" cy="400110"/>
          </a:xfrm>
          <a:prstGeom prst="rect">
            <a:avLst/>
          </a:prstGeom>
          <a:noFill/>
        </p:spPr>
        <p:txBody>
          <a:bodyPr wrap="square">
            <a:spAutoFit/>
          </a:bodyPr>
          <a:lstStyle/>
          <a:p>
            <a:pPr marL="91440" lvl="1" algn="ctr"/>
            <a:r>
              <a:rPr lang="en-US" sz="2000" b="1" dirty="0">
                <a:solidFill>
                  <a:schemeClr val="tx2"/>
                </a:solidFill>
                <a:latin typeface="Open Sans" panose="020B0606030504020204" pitchFamily="34" charset="0"/>
                <a:ea typeface="Open Sans" panose="020B0606030504020204" pitchFamily="34" charset="0"/>
                <a:cs typeface="Open Sans" panose="020B0606030504020204" pitchFamily="34" charset="0"/>
              </a:rPr>
              <a:t>EXPERIAN</a:t>
            </a:r>
          </a:p>
        </p:txBody>
      </p:sp>
      <p:sp>
        <p:nvSpPr>
          <p:cNvPr id="17" name="TextBox 16">
            <a:extLst>
              <a:ext uri="{FF2B5EF4-FFF2-40B4-BE49-F238E27FC236}">
                <a16:creationId xmlns:a16="http://schemas.microsoft.com/office/drawing/2014/main" id="{82918C15-4EDC-4EBF-AAA8-B72125FC9922}"/>
              </a:ext>
            </a:extLst>
          </p:cNvPr>
          <p:cNvSpPr txBox="1"/>
          <p:nvPr/>
        </p:nvSpPr>
        <p:spPr>
          <a:xfrm>
            <a:off x="395785" y="3702555"/>
            <a:ext cx="5322808" cy="400110"/>
          </a:xfrm>
          <a:prstGeom prst="rect">
            <a:avLst/>
          </a:prstGeom>
          <a:noFill/>
        </p:spPr>
        <p:txBody>
          <a:bodyPr wrap="square">
            <a:spAutoFit/>
          </a:bodyPr>
          <a:lstStyle/>
          <a:p>
            <a:pPr marL="0" indent="0">
              <a:buNone/>
            </a:pPr>
            <a:r>
              <a:rPr lang="en-US" sz="2000" b="1" dirty="0">
                <a:solidFill>
                  <a:schemeClr val="accent5">
                    <a:lumMod val="50000"/>
                  </a:schemeClr>
                </a:solidFill>
                <a:latin typeface="Open Sans" panose="020B0606030504020204" pitchFamily="34" charset="0"/>
                <a:ea typeface="Open Sans" panose="020B0606030504020204" pitchFamily="34" charset="0"/>
                <a:cs typeface="Open Sans" panose="020B0606030504020204" pitchFamily="34" charset="0"/>
              </a:rPr>
              <a:t>Credit Agencies Track</a:t>
            </a:r>
          </a:p>
        </p:txBody>
      </p:sp>
      <p:sp>
        <p:nvSpPr>
          <p:cNvPr id="15" name="TextBox 14">
            <a:extLst>
              <a:ext uri="{FF2B5EF4-FFF2-40B4-BE49-F238E27FC236}">
                <a16:creationId xmlns:a16="http://schemas.microsoft.com/office/drawing/2014/main" id="{5597F79C-1D53-45D4-B0AE-CE23FE46101C}"/>
              </a:ext>
            </a:extLst>
          </p:cNvPr>
          <p:cNvSpPr txBox="1"/>
          <p:nvPr/>
        </p:nvSpPr>
        <p:spPr>
          <a:xfrm>
            <a:off x="231112" y="4217093"/>
            <a:ext cx="7698237" cy="1661993"/>
          </a:xfrm>
          <a:prstGeom prst="rect">
            <a:avLst/>
          </a:prstGeom>
          <a:noFill/>
        </p:spPr>
        <p:txBody>
          <a:bodyPr wrap="square">
            <a:spAutoFit/>
          </a:bodyPr>
          <a:lstStyle/>
          <a:p>
            <a:pPr marL="461963" lvl="1" indent="-285750">
              <a:spcBef>
                <a:spcPts val="600"/>
              </a:spcBef>
              <a:spcAft>
                <a:spcPts val="600"/>
              </a:spcAft>
              <a:buFont typeface="Wingdings" panose="05000000000000000000" pitchFamily="2" charset="2"/>
              <a:buChar char="§"/>
            </a:pPr>
            <a:r>
              <a:rPr lang="en-US" dirty="0">
                <a:latin typeface="Open Sans" panose="020B0606030504020204" pitchFamily="34" charset="0"/>
                <a:ea typeface="Open Sans" panose="020B0606030504020204" pitchFamily="34" charset="0"/>
                <a:cs typeface="Open Sans" panose="020B0606030504020204" pitchFamily="34" charset="0"/>
              </a:rPr>
              <a:t>How much you owe</a:t>
            </a:r>
          </a:p>
          <a:p>
            <a:pPr marL="461963" lvl="1" indent="-285750">
              <a:spcBef>
                <a:spcPts val="600"/>
              </a:spcBef>
              <a:spcAft>
                <a:spcPts val="600"/>
              </a:spcAft>
              <a:buFont typeface="Wingdings" panose="05000000000000000000" pitchFamily="2" charset="2"/>
              <a:buChar char="§"/>
            </a:pPr>
            <a:r>
              <a:rPr lang="en-US" dirty="0">
                <a:latin typeface="Open Sans" panose="020B0606030504020204" pitchFamily="34" charset="0"/>
                <a:ea typeface="Open Sans" panose="020B0606030504020204" pitchFamily="34" charset="0"/>
                <a:cs typeface="Open Sans" panose="020B0606030504020204" pitchFamily="34" charset="0"/>
              </a:rPr>
              <a:t>Whether you pay your bills on time</a:t>
            </a:r>
          </a:p>
          <a:p>
            <a:pPr marL="461963" lvl="1" indent="-285750">
              <a:spcBef>
                <a:spcPts val="600"/>
              </a:spcBef>
              <a:spcAft>
                <a:spcPts val="600"/>
              </a:spcAft>
              <a:buFont typeface="Wingdings" panose="05000000000000000000" pitchFamily="2" charset="2"/>
              <a:buChar char="§"/>
            </a:pPr>
            <a:r>
              <a:rPr lang="en-US" dirty="0">
                <a:latin typeface="Open Sans" panose="020B0606030504020204" pitchFamily="34" charset="0"/>
                <a:ea typeface="Open Sans" panose="020B0606030504020204" pitchFamily="34" charset="0"/>
                <a:cs typeface="Open Sans" panose="020B0606030504020204" pitchFamily="34" charset="0"/>
              </a:rPr>
              <a:t>Different types and number of credit accounts you have</a:t>
            </a:r>
          </a:p>
          <a:p>
            <a:pPr marL="461963" lvl="1" indent="-285750">
              <a:spcBef>
                <a:spcPts val="600"/>
              </a:spcBef>
              <a:spcAft>
                <a:spcPts val="600"/>
              </a:spcAft>
              <a:buFont typeface="Wingdings" panose="05000000000000000000" pitchFamily="2" charset="2"/>
              <a:buChar char="§"/>
            </a:pPr>
            <a:r>
              <a:rPr lang="en-US" dirty="0">
                <a:latin typeface="Open Sans" panose="020B0606030504020204" pitchFamily="34" charset="0"/>
                <a:ea typeface="Open Sans" panose="020B0606030504020204" pitchFamily="34" charset="0"/>
                <a:cs typeface="Open Sans" panose="020B0606030504020204" pitchFamily="34" charset="0"/>
              </a:rPr>
              <a:t>Where you live/work and how long you’ve lived/worked there</a:t>
            </a:r>
          </a:p>
        </p:txBody>
      </p:sp>
      <p:pic>
        <p:nvPicPr>
          <p:cNvPr id="7" name="Picture 6" descr="Icon of a checklist">
            <a:extLst>
              <a:ext uri="{FF2B5EF4-FFF2-40B4-BE49-F238E27FC236}">
                <a16:creationId xmlns:a16="http://schemas.microsoft.com/office/drawing/2014/main" id="{420EC4DE-B684-407A-9B99-5DA5816974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6975" y="2585751"/>
            <a:ext cx="2253639" cy="2233607"/>
          </a:xfrm>
          <a:prstGeom prst="rect">
            <a:avLst/>
          </a:prstGeom>
        </p:spPr>
      </p:pic>
    </p:spTree>
    <p:custDataLst>
      <p:tags r:id="rId1"/>
    </p:custDataLst>
    <p:extLst>
      <p:ext uri="{BB962C8B-B14F-4D97-AF65-F5344CB8AC3E}">
        <p14:creationId xmlns:p14="http://schemas.microsoft.com/office/powerpoint/2010/main" val="9506162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0-#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0-#ppt_w/2"/>
                                          </p:val>
                                        </p:tav>
                                        <p:tav tm="100000">
                                          <p:val>
                                            <p:strVal val="#ppt_x"/>
                                          </p:val>
                                        </p:tav>
                                      </p:tavLst>
                                    </p:anim>
                                    <p:anim calcmode="lin" valueType="num">
                                      <p:cBhvr additive="base">
                                        <p:cTn id="3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0-#ppt_w/2"/>
                                          </p:val>
                                        </p:tav>
                                        <p:tav tm="100000">
                                          <p:val>
                                            <p:strVal val="#ppt_x"/>
                                          </p:val>
                                        </p:tav>
                                      </p:tavLst>
                                    </p:anim>
                                    <p:anim calcmode="lin" valueType="num">
                                      <p:cBhvr additive="base">
                                        <p:cTn id="3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down)">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up)">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7" grpId="0"/>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COMMUNITY POWERPOINT 2014 DRAFT" val="lFGGrEiw"/>
  <p:tag name="ARTICULATE_DESIGN_ID_CUSTOM DESIGN" val="hHCvuM0Z"/>
  <p:tag name="ARTICULATE_DESIGN_ID_11_WFB_TEMPLATE" val="gmsqmPTs"/>
  <p:tag name="ARTICULATE_DESIGN_ID_1_CUSTOM DESIGN" val="ThknnJK8"/>
  <p:tag name="ARTICULATE_PROJECT_OPEN" val="0"/>
  <p:tag name="ARTICULATE_SLIDE_COUNT" val="14"/>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ommunity PowerPoint 2014 DRAFT">
  <a:themeElements>
    <a:clrScheme name="Hands on Banking">
      <a:dk1>
        <a:srgbClr val="44464A"/>
      </a:dk1>
      <a:lt1>
        <a:sysClr val="window" lastClr="FFFFFF"/>
      </a:lt1>
      <a:dk2>
        <a:srgbClr val="345C6F"/>
      </a:dk2>
      <a:lt2>
        <a:srgbClr val="E7E6E6"/>
      </a:lt2>
      <a:accent1>
        <a:srgbClr val="5199AD"/>
      </a:accent1>
      <a:accent2>
        <a:srgbClr val="A04D10"/>
      </a:accent2>
      <a:accent3>
        <a:srgbClr val="5E652B"/>
      </a:accent3>
      <a:accent4>
        <a:srgbClr val="AFB4B9"/>
      </a:accent4>
      <a:accent5>
        <a:srgbClr val="BFCEC2"/>
      </a:accent5>
      <a:accent6>
        <a:srgbClr val="A61C2A"/>
      </a:accent6>
      <a:hlink>
        <a:srgbClr val="0563C1"/>
      </a:hlink>
      <a:folHlink>
        <a:srgbClr val="954F72"/>
      </a:folHlink>
    </a:clrScheme>
    <a:fontScheme name="HOB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Verdana" pitchFamily="34" charset="0"/>
            <a:ea typeface="ＭＳ Ｐゴシック" pitchFamily="34" charset="-128"/>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Verdana" pitchFamily="34" charset="0"/>
            <a:ea typeface="ＭＳ Ｐゴシック" pitchFamily="34" charset="-128"/>
          </a:defRPr>
        </a:defPPr>
      </a:lstStyle>
    </a:lnDef>
  </a:objectDefaults>
  <a:extraClrSchemeLst>
    <a:extraClrScheme>
      <a:clrScheme name="11_WFB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1_WFB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1_WFB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1_WFB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1_WFB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1_WFB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1_WFB_Templa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1_WFB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1_WFB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1_WFB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1_WFB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1_WFB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1_WFB_Template 13">
        <a:dk1>
          <a:srgbClr val="5A5D62"/>
        </a:dk1>
        <a:lt1>
          <a:srgbClr val="FFFFFF"/>
        </a:lt1>
        <a:dk2>
          <a:srgbClr val="D4002F"/>
        </a:dk2>
        <a:lt2>
          <a:srgbClr val="8E9091"/>
        </a:lt2>
        <a:accent1>
          <a:srgbClr val="688FCF"/>
        </a:accent1>
        <a:accent2>
          <a:srgbClr val="F25316"/>
        </a:accent2>
        <a:accent3>
          <a:srgbClr val="FFFFFF"/>
        </a:accent3>
        <a:accent4>
          <a:srgbClr val="4C4E53"/>
        </a:accent4>
        <a:accent5>
          <a:srgbClr val="B9C6E4"/>
        </a:accent5>
        <a:accent6>
          <a:srgbClr val="DB4A13"/>
        </a:accent6>
        <a:hlink>
          <a:srgbClr val="739600"/>
        </a:hlink>
        <a:folHlink>
          <a:srgbClr val="704610"/>
        </a:folHlink>
      </a:clrScheme>
      <a:clrMap bg1="lt1" tx1="dk1" bg2="lt2" tx2="dk2" accent1="accent1" accent2="accent2" accent3="accent3" accent4="accent4" accent5="accent5" accent6="accent6" hlink="hlink" folHlink="folHlink"/>
    </a:extraClrScheme>
    <a:extraClrScheme>
      <a:clrScheme name="11_WFB_Template 14">
        <a:dk1>
          <a:srgbClr val="5A5D62"/>
        </a:dk1>
        <a:lt1>
          <a:srgbClr val="FFFFFF"/>
        </a:lt1>
        <a:dk2>
          <a:srgbClr val="D4002F"/>
        </a:dk2>
        <a:lt2>
          <a:srgbClr val="8E9091"/>
        </a:lt2>
        <a:accent1>
          <a:srgbClr val="688FCF"/>
        </a:accent1>
        <a:accent2>
          <a:srgbClr val="F25316"/>
        </a:accent2>
        <a:accent3>
          <a:srgbClr val="FFFFFF"/>
        </a:accent3>
        <a:accent4>
          <a:srgbClr val="4C4E53"/>
        </a:accent4>
        <a:accent5>
          <a:srgbClr val="B9C6E4"/>
        </a:accent5>
        <a:accent6>
          <a:srgbClr val="DB4A13"/>
        </a:accent6>
        <a:hlink>
          <a:srgbClr val="739600"/>
        </a:hlink>
        <a:folHlink>
          <a:srgbClr val="F28B13"/>
        </a:folHlink>
      </a:clrScheme>
      <a:clrMap bg1="lt1" tx1="dk1" bg2="lt2" tx2="dk2" accent1="accent1" accent2="accent2" accent3="accent3" accent4="accent4" accent5="accent5" accent6="accent6" hlink="hlink" folHlink="folHlink"/>
    </a:extraClrScheme>
    <a:extraClrScheme>
      <a:clrScheme name="11_WFB_Template 15">
        <a:dk1>
          <a:srgbClr val="5A5D62"/>
        </a:dk1>
        <a:lt1>
          <a:srgbClr val="FFFFFF"/>
        </a:lt1>
        <a:dk2>
          <a:srgbClr val="D4002F"/>
        </a:dk2>
        <a:lt2>
          <a:srgbClr val="8E9091"/>
        </a:lt2>
        <a:accent1>
          <a:srgbClr val="688FCF"/>
        </a:accent1>
        <a:accent2>
          <a:srgbClr val="F25316"/>
        </a:accent2>
        <a:accent3>
          <a:srgbClr val="FFFFFF"/>
        </a:accent3>
        <a:accent4>
          <a:srgbClr val="4C4E53"/>
        </a:accent4>
        <a:accent5>
          <a:srgbClr val="B9C6E4"/>
        </a:accent5>
        <a:accent6>
          <a:srgbClr val="DB4A13"/>
        </a:accent6>
        <a:hlink>
          <a:srgbClr val="739600"/>
        </a:hlink>
        <a:folHlink>
          <a:srgbClr val="A99070"/>
        </a:folHlink>
      </a:clrScheme>
      <a:clrMap bg1="lt1" tx1="dk1" bg2="lt2" tx2="dk2" accent1="accent1" accent2="accent2" accent3="accent3" accent4="accent4" accent5="accent5" accent6="accent6" hlink="hlink" folHlink="folHlink"/>
    </a:extraClrScheme>
    <a:extraClrScheme>
      <a:clrScheme name="11_WFB_Template 16">
        <a:dk1>
          <a:srgbClr val="5A5D62"/>
        </a:dk1>
        <a:lt1>
          <a:srgbClr val="FFFFFF"/>
        </a:lt1>
        <a:dk2>
          <a:srgbClr val="D4002F"/>
        </a:dk2>
        <a:lt2>
          <a:srgbClr val="8E9091"/>
        </a:lt2>
        <a:accent1>
          <a:srgbClr val="688FCF"/>
        </a:accent1>
        <a:accent2>
          <a:srgbClr val="F25316"/>
        </a:accent2>
        <a:accent3>
          <a:srgbClr val="FFFFFF"/>
        </a:accent3>
        <a:accent4>
          <a:srgbClr val="4C4E53"/>
        </a:accent4>
        <a:accent5>
          <a:srgbClr val="B9C6E4"/>
        </a:accent5>
        <a:accent6>
          <a:srgbClr val="DB4A13"/>
        </a:accent6>
        <a:hlink>
          <a:srgbClr val="739600"/>
        </a:hlink>
        <a:folHlink>
          <a:srgbClr val="8D6B4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4FBD8A33395CE4B85DE0028A75CC6A6" ma:contentTypeVersion="10" ma:contentTypeDescription="Create a new document." ma:contentTypeScope="" ma:versionID="174dc33516370ff4a51c6788f5c3700c">
  <xsd:schema xmlns:xsd="http://www.w3.org/2001/XMLSchema" xmlns:xs="http://www.w3.org/2001/XMLSchema" xmlns:p="http://schemas.microsoft.com/office/2006/metadata/properties" xmlns:ns1="http://schemas.microsoft.com/sharepoint/v3" xmlns:ns2="b243ae30-5c02-438c-8c12-fee7f97be6df" targetNamespace="http://schemas.microsoft.com/office/2006/metadata/properties" ma:root="true" ma:fieldsID="6b5d4e1727a174d70389e139bf1ead88" ns1:_="" ns2:_="">
    <xsd:import namespace="http://schemas.microsoft.com/sharepoint/v3"/>
    <xsd:import namespace="b243ae30-5c02-438c-8c12-fee7f97be6df"/>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243ae30-5c02-438c-8c12-fee7f97be6d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91075F3-5C6E-4DC0-9CBD-8AECD7363E68}">
  <ds:schemaRefs>
    <ds:schemaRef ds:uri="http://schemas.microsoft.com/sharepoint/v3/contenttype/forms"/>
  </ds:schemaRefs>
</ds:datastoreItem>
</file>

<file path=customXml/itemProps2.xml><?xml version="1.0" encoding="utf-8"?>
<ds:datastoreItem xmlns:ds="http://schemas.openxmlformats.org/officeDocument/2006/customXml" ds:itemID="{A14E101C-6522-4F41-9323-23C1B051A70F}">
  <ds:schemaRefs>
    <ds:schemaRef ds:uri="http://purl.org/dc/terms/"/>
    <ds:schemaRef ds:uri="http://schemas.microsoft.com/office/2006/documentManagement/types"/>
    <ds:schemaRef ds:uri="b243ae30-5c02-438c-8c12-fee7f97be6df"/>
    <ds:schemaRef ds:uri="http://schemas.openxmlformats.org/package/2006/metadata/core-properties"/>
    <ds:schemaRef ds:uri="http://purl.org/dc/elements/1.1/"/>
    <ds:schemaRef ds:uri="http://schemas.microsoft.com/office/2006/metadata/properties"/>
    <ds:schemaRef ds:uri="http://schemas.microsoft.com/sharepoint/v3"/>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05826175-BB54-4087-A95E-7C655E11D55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243ae30-5c02-438c-8c12-fee7f97be6d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Community PowerPoint 2014 DRAFT</Template>
  <TotalTime>0</TotalTime>
  <Words>2227</Words>
  <Application>Microsoft Office PowerPoint</Application>
  <PresentationFormat>On-screen Show (4:3)</PresentationFormat>
  <Paragraphs>221</Paragraphs>
  <Slides>14</Slides>
  <Notes>14</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Calibri</vt:lpstr>
      <vt:lpstr>Century Gothic</vt:lpstr>
      <vt:lpstr>Georgia</vt:lpstr>
      <vt:lpstr>Open Sans</vt:lpstr>
      <vt:lpstr>Verdana</vt:lpstr>
      <vt:lpstr>Wingdings</vt:lpstr>
      <vt:lpstr>Community PowerPoint 2014 DRAFT</vt:lpstr>
      <vt:lpstr>Credit and Loans</vt:lpstr>
      <vt:lpstr>Credit – Keeping Promises</vt:lpstr>
      <vt:lpstr>Video - Credit</vt:lpstr>
      <vt:lpstr>Credit</vt:lpstr>
      <vt:lpstr>Personal Responsibility</vt:lpstr>
      <vt:lpstr>Credit Cards</vt:lpstr>
      <vt:lpstr>Loans</vt:lpstr>
      <vt:lpstr>Video – Loans</vt:lpstr>
      <vt:lpstr>Credit History</vt:lpstr>
      <vt:lpstr>Your Credit Score </vt:lpstr>
      <vt:lpstr>Quiz Time!</vt:lpstr>
      <vt:lpstr>Wrap-up </vt:lpstr>
      <vt:lpstr>Thank You / Feedback</vt:lpstr>
      <vt:lpstr>Thank You / Links to Feedback Forms</vt:lpstr>
    </vt:vector>
  </TitlesOfParts>
  <Company>Wells Fargo &amp; Co.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Hands on Banking - Volunteering - Elementary School - Credit and Loans</dc:title>
  <dc:creator>Wells Fargo</dc:creator>
  <cp:lastModifiedBy>Miller, Matt (CAO)</cp:lastModifiedBy>
  <cp:revision>675</cp:revision>
  <cp:lastPrinted>2020-01-23T14:33:58Z</cp:lastPrinted>
  <dcterms:created xsi:type="dcterms:W3CDTF">2014-10-23T16:24:31Z</dcterms:created>
  <dcterms:modified xsi:type="dcterms:W3CDTF">2022-03-30T16:51:12Z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0x010100F4FBD8A33395CE4B85DE0028A75CC6A6</vt:lpwstr>
  </property>
  <property fmtid="{D5CDD505-2E9C-101B-9397-08002B2CF9AE}" pid="3" name="Order">
    <vt:r8>15300</vt:r8>
  </property>
  <property fmtid="{D5CDD505-2E9C-101B-9397-08002B2CF9AE}" pid="4" name="ArticulateGUID">
    <vt:lpwstr>91D479D8-DC6E-45DC-8152-7662733261BB</vt:lpwstr>
  </property>
  <property fmtid="{D5CDD505-2E9C-101B-9397-08002B2CF9AE}" pid="5" name="ArticulatePath">
    <vt:lpwstr>Elementary_4thGradeSavingPowerPoint (2)</vt:lpwstr>
  </property>
</Properties>
</file>